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0" r:id="rId2"/>
    <p:sldMasterId id="2147483660" r:id="rId3"/>
    <p:sldMasterId id="2147483704" r:id="rId4"/>
    <p:sldMasterId id="2147483716" r:id="rId5"/>
    <p:sldMasterId id="2147483728" r:id="rId6"/>
  </p:sldMasterIdLst>
  <p:notesMasterIdLst>
    <p:notesMasterId r:id="rId65"/>
  </p:notesMasterIdLst>
  <p:handoutMasterIdLst>
    <p:handoutMasterId r:id="rId66"/>
  </p:handoutMasterIdLst>
  <p:sldIdLst>
    <p:sldId id="256" r:id="rId7"/>
    <p:sldId id="257" r:id="rId8"/>
    <p:sldId id="340" r:id="rId9"/>
    <p:sldId id="351" r:id="rId10"/>
    <p:sldId id="352" r:id="rId11"/>
    <p:sldId id="331" r:id="rId12"/>
    <p:sldId id="353" r:id="rId13"/>
    <p:sldId id="259" r:id="rId14"/>
    <p:sldId id="261" r:id="rId15"/>
    <p:sldId id="266" r:id="rId16"/>
    <p:sldId id="292" r:id="rId17"/>
    <p:sldId id="397" r:id="rId18"/>
    <p:sldId id="398" r:id="rId19"/>
    <p:sldId id="406" r:id="rId20"/>
    <p:sldId id="410" r:id="rId21"/>
    <p:sldId id="258" r:id="rId22"/>
    <p:sldId id="412" r:id="rId23"/>
    <p:sldId id="422" r:id="rId24"/>
    <p:sldId id="415" r:id="rId25"/>
    <p:sldId id="419" r:id="rId26"/>
    <p:sldId id="420" r:id="rId27"/>
    <p:sldId id="417" r:id="rId28"/>
    <p:sldId id="423" r:id="rId29"/>
    <p:sldId id="343" r:id="rId30"/>
    <p:sldId id="345" r:id="rId31"/>
    <p:sldId id="332" r:id="rId32"/>
    <p:sldId id="333" r:id="rId33"/>
    <p:sldId id="334" r:id="rId34"/>
    <p:sldId id="335" r:id="rId35"/>
    <p:sldId id="336" r:id="rId36"/>
    <p:sldId id="337" r:id="rId37"/>
    <p:sldId id="338" r:id="rId38"/>
    <p:sldId id="346" r:id="rId39"/>
    <p:sldId id="281" r:id="rId40"/>
    <p:sldId id="282" r:id="rId41"/>
    <p:sldId id="350" r:id="rId42"/>
    <p:sldId id="284" r:id="rId43"/>
    <p:sldId id="285" r:id="rId44"/>
    <p:sldId id="286" r:id="rId45"/>
    <p:sldId id="287" r:id="rId46"/>
    <p:sldId id="288" r:id="rId47"/>
    <p:sldId id="289" r:id="rId48"/>
    <p:sldId id="347" r:id="rId49"/>
    <p:sldId id="308" r:id="rId50"/>
    <p:sldId id="309" r:id="rId51"/>
    <p:sldId id="310" r:id="rId52"/>
    <p:sldId id="311" r:id="rId53"/>
    <p:sldId id="348" r:id="rId54"/>
    <p:sldId id="322" r:id="rId55"/>
    <p:sldId id="324" r:id="rId56"/>
    <p:sldId id="325" r:id="rId57"/>
    <p:sldId id="326" r:id="rId58"/>
    <p:sldId id="327" r:id="rId59"/>
    <p:sldId id="328" r:id="rId60"/>
    <p:sldId id="329" r:id="rId61"/>
    <p:sldId id="339" r:id="rId62"/>
    <p:sldId id="349" r:id="rId63"/>
    <p:sldId id="341" r:id="rId64"/>
  </p:sldIdLst>
  <p:sldSz cx="18288000" cy="10287000"/>
  <p:notesSz cx="6858000" cy="9144000"/>
  <p:embeddedFontLst>
    <p:embeddedFont>
      <p:font typeface="Abadi Extra Light" panose="020B0204020104020204" pitchFamily="34" charset="0"/>
      <p:regular r:id="rId67"/>
    </p:embeddedFont>
    <p:embeddedFont>
      <p:font typeface="Anton" pitchFamily="2" charset="0"/>
      <p:regular r:id="rId68"/>
    </p:embeddedFont>
    <p:embeddedFont>
      <p:font typeface="Aptos" panose="020B0004020202020204" pitchFamily="34" charset="0"/>
      <p:regular r:id="rId69"/>
      <p:bold r:id="rId70"/>
      <p:italic r:id="rId71"/>
      <p:boldItalic r:id="rId72"/>
    </p:embeddedFont>
    <p:embeddedFont>
      <p:font typeface="Berlin Sans FB" panose="020E0602020502020306" pitchFamily="34" charset="0"/>
      <p:regular r:id="rId73"/>
      <p:bold r:id="rId74"/>
    </p:embeddedFont>
    <p:embeddedFont>
      <p:font typeface="Calibri" panose="020F0502020204030204" pitchFamily="34" charset="0"/>
      <p:regular r:id="rId75"/>
      <p:bold r:id="rId76"/>
      <p:italic r:id="rId77"/>
      <p:boldItalic r:id="rId78"/>
    </p:embeddedFont>
    <p:embeddedFont>
      <p:font typeface="Calibri Light" panose="020F0302020204030204" pitchFamily="34" charset="0"/>
      <p:regular r:id="rId79"/>
      <p:italic r:id="rId80"/>
    </p:embeddedFont>
    <p:embeddedFont>
      <p:font typeface="Century Gothic" panose="020B0502020202020204" pitchFamily="34" charset="0"/>
      <p:regular r:id="rId81"/>
      <p:bold r:id="rId82"/>
      <p:italic r:id="rId83"/>
      <p:boldItalic r:id="rId84"/>
    </p:embeddedFont>
    <p:embeddedFont>
      <p:font typeface="Open Sans" panose="020B0606030504020204" pitchFamily="34" charset="0"/>
      <p:regular r:id="rId85"/>
      <p:bold r:id="rId86"/>
      <p:italic r:id="rId87"/>
      <p:boldItalic r:id="rId88"/>
    </p:embeddedFont>
    <p:embeddedFont>
      <p:font typeface="Palatino Linotype" panose="02040502050505030304" pitchFamily="18" charset="0"/>
      <p:regular r:id="rId89"/>
      <p:bold r:id="rId90"/>
      <p:italic r:id="rId91"/>
      <p:boldItalic r:id="rId92"/>
    </p:embeddedFont>
    <p:embeddedFont>
      <p:font typeface="Public Sans" panose="020B0604020202020204" charset="0"/>
      <p:regular r:id="rId93"/>
    </p:embeddedFont>
    <p:embeddedFont>
      <p:font typeface="Public Sans Bold" panose="020B0604020202020204" charset="0"/>
      <p:regular r:id="rId94"/>
    </p:embeddedFont>
    <p:embeddedFont>
      <p:font typeface="Public Sans Bold Italics" panose="020B0604020202020204" charset="0"/>
      <p:regular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959C5-4E84-4053-B5CC-650202274CFE}" v="291" dt="2024-05-21T03:43:52.6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22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683"/>
    </p:cViewPr>
  </p:sorterViewPr>
  <p:notesViewPr>
    <p:cSldViewPr>
      <p:cViewPr varScale="1">
        <p:scale>
          <a:sx n="70" d="100"/>
          <a:sy n="70" d="100"/>
        </p:scale>
        <p:origin x="5026"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Master" Target="slideMasters/slideMaster5.xml"/><Relationship Id="rId90" Type="http://schemas.openxmlformats.org/officeDocument/2006/relationships/font" Target="fonts/font24.fntdata"/><Relationship Id="rId95" Type="http://schemas.openxmlformats.org/officeDocument/2006/relationships/font" Target="fonts/font29.fntdata"/><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font" Target="fonts/font3.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1.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font" Target="fonts/font25.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font" Target="fonts/font28.fntdata"/><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0.fntdata"/><Relationship Id="rId97"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handoutMaster" Target="handoutMasters/handoutMaster1.xml"/><Relationship Id="rId87" Type="http://schemas.openxmlformats.org/officeDocument/2006/relationships/font" Target="fonts/font21.fntdata"/><Relationship Id="rId61" Type="http://schemas.openxmlformats.org/officeDocument/2006/relationships/slide" Target="slides/slide55.xml"/><Relationship Id="rId82" Type="http://schemas.openxmlformats.org/officeDocument/2006/relationships/font" Target="fonts/font16.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font" Target="fonts/font11.fntdata"/><Relationship Id="rId100"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6.fntdata"/><Relationship Id="rId93" Type="http://schemas.openxmlformats.org/officeDocument/2006/relationships/font" Target="fonts/font27.fntdata"/><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90ED0D-A9C2-42A9-A8E7-F2B72BC52E9F}" type="doc">
      <dgm:prSet loTypeId="urn:microsoft.com/office/officeart/2005/8/layout/venn1" loCatId="relationship" qsTypeId="urn:microsoft.com/office/officeart/2005/8/quickstyle/3d1" qsCatId="3D" csTypeId="urn:microsoft.com/office/officeart/2005/8/colors/accent2_2" csCatId="accent2" phldr="1"/>
      <dgm:spPr/>
    </dgm:pt>
    <dgm:pt modelId="{7D2B8E68-C330-4F19-AADB-76B6FB2BDF92}">
      <dgm:prSet phldrT="[Text]"/>
      <dgm:spPr/>
      <dgm:t>
        <a:bodyPr/>
        <a:lstStyle/>
        <a:p>
          <a:r>
            <a:rPr lang="en-US" dirty="0"/>
            <a:t>Detection and Diagnostics</a:t>
          </a:r>
        </a:p>
      </dgm:t>
    </dgm:pt>
    <dgm:pt modelId="{0CD47C1F-F40A-4071-9D20-8C1A678A9336}" type="parTrans" cxnId="{28E439E4-F870-474C-925A-F322FE7F3A67}">
      <dgm:prSet/>
      <dgm:spPr/>
      <dgm:t>
        <a:bodyPr/>
        <a:lstStyle/>
        <a:p>
          <a:endParaRPr lang="en-US"/>
        </a:p>
      </dgm:t>
    </dgm:pt>
    <dgm:pt modelId="{F46B4743-4A51-45B3-A3F8-E20590D47D56}" type="sibTrans" cxnId="{28E439E4-F870-474C-925A-F322FE7F3A67}">
      <dgm:prSet/>
      <dgm:spPr/>
      <dgm:t>
        <a:bodyPr/>
        <a:lstStyle/>
        <a:p>
          <a:endParaRPr lang="en-US"/>
        </a:p>
      </dgm:t>
    </dgm:pt>
    <dgm:pt modelId="{3E5AB966-D270-4880-A449-D235249EFA4A}">
      <dgm:prSet phldrT="[Text]"/>
      <dgm:spPr/>
      <dgm:t>
        <a:bodyPr/>
        <a:lstStyle/>
        <a:p>
          <a:r>
            <a:rPr lang="en-US" dirty="0"/>
            <a:t>Geospatial and Environmental</a:t>
          </a:r>
        </a:p>
      </dgm:t>
    </dgm:pt>
    <dgm:pt modelId="{31ACB499-22AE-4797-970D-7EF9BC8428B3}" type="parTrans" cxnId="{521DF0BF-A214-4DC4-8155-0B0198361DF8}">
      <dgm:prSet/>
      <dgm:spPr/>
      <dgm:t>
        <a:bodyPr/>
        <a:lstStyle/>
        <a:p>
          <a:endParaRPr lang="en-US"/>
        </a:p>
      </dgm:t>
    </dgm:pt>
    <dgm:pt modelId="{6EB66109-4603-45F0-99FB-459BE483F0F9}" type="sibTrans" cxnId="{521DF0BF-A214-4DC4-8155-0B0198361DF8}">
      <dgm:prSet/>
      <dgm:spPr/>
      <dgm:t>
        <a:bodyPr/>
        <a:lstStyle/>
        <a:p>
          <a:endParaRPr lang="en-US"/>
        </a:p>
      </dgm:t>
    </dgm:pt>
    <dgm:pt modelId="{02D053E2-1CEA-42C4-A05C-4D6EA4C78E48}">
      <dgm:prSet phldrT="[Text]"/>
      <dgm:spPr/>
      <dgm:t>
        <a:bodyPr/>
        <a:lstStyle/>
        <a:p>
          <a:r>
            <a:rPr lang="en-US" dirty="0"/>
            <a:t>High Performance Computational Modeling</a:t>
          </a:r>
        </a:p>
      </dgm:t>
    </dgm:pt>
    <dgm:pt modelId="{AAD2E171-F62A-4BCB-ADA5-42B636D4326C}" type="parTrans" cxnId="{DBD0D3AD-107E-478D-817F-B36A86CE6FA7}">
      <dgm:prSet/>
      <dgm:spPr/>
      <dgm:t>
        <a:bodyPr/>
        <a:lstStyle/>
        <a:p>
          <a:endParaRPr lang="en-US"/>
        </a:p>
      </dgm:t>
    </dgm:pt>
    <dgm:pt modelId="{7EEFA3C8-4188-4CD9-8243-9BDD32E21D11}" type="sibTrans" cxnId="{DBD0D3AD-107E-478D-817F-B36A86CE6FA7}">
      <dgm:prSet/>
      <dgm:spPr/>
      <dgm:t>
        <a:bodyPr/>
        <a:lstStyle/>
        <a:p>
          <a:endParaRPr lang="en-US"/>
        </a:p>
      </dgm:t>
    </dgm:pt>
    <dgm:pt modelId="{274D31EC-E660-4391-939A-24AB07C8D97F}" type="pres">
      <dgm:prSet presAssocID="{A490ED0D-A9C2-42A9-A8E7-F2B72BC52E9F}" presName="compositeShape" presStyleCnt="0">
        <dgm:presLayoutVars>
          <dgm:chMax val="7"/>
          <dgm:dir/>
          <dgm:resizeHandles val="exact"/>
        </dgm:presLayoutVars>
      </dgm:prSet>
      <dgm:spPr/>
    </dgm:pt>
    <dgm:pt modelId="{11493D5E-5AFE-44E0-B25F-71C5697637DF}" type="pres">
      <dgm:prSet presAssocID="{7D2B8E68-C330-4F19-AADB-76B6FB2BDF92}" presName="circ1" presStyleLbl="vennNode1" presStyleIdx="0" presStyleCnt="3"/>
      <dgm:spPr/>
    </dgm:pt>
    <dgm:pt modelId="{BEE39369-71DB-45BD-A7B5-93CB443CB051}" type="pres">
      <dgm:prSet presAssocID="{7D2B8E68-C330-4F19-AADB-76B6FB2BDF92}" presName="circ1Tx" presStyleLbl="revTx" presStyleIdx="0" presStyleCnt="0">
        <dgm:presLayoutVars>
          <dgm:chMax val="0"/>
          <dgm:chPref val="0"/>
          <dgm:bulletEnabled val="1"/>
        </dgm:presLayoutVars>
      </dgm:prSet>
      <dgm:spPr/>
    </dgm:pt>
    <dgm:pt modelId="{194F580E-D614-4DDC-AC27-B9284E7475A9}" type="pres">
      <dgm:prSet presAssocID="{3E5AB966-D270-4880-A449-D235249EFA4A}" presName="circ2" presStyleLbl="vennNode1" presStyleIdx="1" presStyleCnt="3"/>
      <dgm:spPr/>
    </dgm:pt>
    <dgm:pt modelId="{9321ADDD-380B-4BF3-8DE6-82112FC8590D}" type="pres">
      <dgm:prSet presAssocID="{3E5AB966-D270-4880-A449-D235249EFA4A}" presName="circ2Tx" presStyleLbl="revTx" presStyleIdx="0" presStyleCnt="0">
        <dgm:presLayoutVars>
          <dgm:chMax val="0"/>
          <dgm:chPref val="0"/>
          <dgm:bulletEnabled val="1"/>
        </dgm:presLayoutVars>
      </dgm:prSet>
      <dgm:spPr/>
    </dgm:pt>
    <dgm:pt modelId="{D2F5D63C-4DE4-4CB9-935C-269F1DBED4D0}" type="pres">
      <dgm:prSet presAssocID="{02D053E2-1CEA-42C4-A05C-4D6EA4C78E48}" presName="circ3" presStyleLbl="vennNode1" presStyleIdx="2" presStyleCnt="3"/>
      <dgm:spPr/>
    </dgm:pt>
    <dgm:pt modelId="{AE8342CC-F26A-4BD2-8FD3-B25397AE9C32}" type="pres">
      <dgm:prSet presAssocID="{02D053E2-1CEA-42C4-A05C-4D6EA4C78E48}" presName="circ3Tx" presStyleLbl="revTx" presStyleIdx="0" presStyleCnt="0">
        <dgm:presLayoutVars>
          <dgm:chMax val="0"/>
          <dgm:chPref val="0"/>
          <dgm:bulletEnabled val="1"/>
        </dgm:presLayoutVars>
      </dgm:prSet>
      <dgm:spPr/>
    </dgm:pt>
  </dgm:ptLst>
  <dgm:cxnLst>
    <dgm:cxn modelId="{3582800E-4002-4B5B-91D3-3CF3AF4983D1}" type="presOf" srcId="{A490ED0D-A9C2-42A9-A8E7-F2B72BC52E9F}" destId="{274D31EC-E660-4391-939A-24AB07C8D97F}" srcOrd="0" destOrd="0" presId="urn:microsoft.com/office/officeart/2005/8/layout/venn1"/>
    <dgm:cxn modelId="{34C7493F-793A-4D80-B724-226C9973A1A2}" type="presOf" srcId="{3E5AB966-D270-4880-A449-D235249EFA4A}" destId="{194F580E-D614-4DDC-AC27-B9284E7475A9}" srcOrd="0" destOrd="0" presId="urn:microsoft.com/office/officeart/2005/8/layout/venn1"/>
    <dgm:cxn modelId="{1F051266-8B35-45DB-BCBD-E437779011DA}" type="presOf" srcId="{02D053E2-1CEA-42C4-A05C-4D6EA4C78E48}" destId="{AE8342CC-F26A-4BD2-8FD3-B25397AE9C32}" srcOrd="1" destOrd="0" presId="urn:microsoft.com/office/officeart/2005/8/layout/venn1"/>
    <dgm:cxn modelId="{19937F94-FE53-4DC5-9918-5948D1B70291}" type="presOf" srcId="{02D053E2-1CEA-42C4-A05C-4D6EA4C78E48}" destId="{D2F5D63C-4DE4-4CB9-935C-269F1DBED4D0}" srcOrd="0" destOrd="0" presId="urn:microsoft.com/office/officeart/2005/8/layout/venn1"/>
    <dgm:cxn modelId="{91A0B89D-63E3-4B40-BEDF-559AE0D263C8}" type="presOf" srcId="{7D2B8E68-C330-4F19-AADB-76B6FB2BDF92}" destId="{BEE39369-71DB-45BD-A7B5-93CB443CB051}" srcOrd="1" destOrd="0" presId="urn:microsoft.com/office/officeart/2005/8/layout/venn1"/>
    <dgm:cxn modelId="{435B1AA2-1523-411A-94F3-80F916010EE6}" type="presOf" srcId="{3E5AB966-D270-4880-A449-D235249EFA4A}" destId="{9321ADDD-380B-4BF3-8DE6-82112FC8590D}" srcOrd="1" destOrd="0" presId="urn:microsoft.com/office/officeart/2005/8/layout/venn1"/>
    <dgm:cxn modelId="{6BB224A6-7074-4231-95B1-123FC36DBC76}" type="presOf" srcId="{7D2B8E68-C330-4F19-AADB-76B6FB2BDF92}" destId="{11493D5E-5AFE-44E0-B25F-71C5697637DF}" srcOrd="0" destOrd="0" presId="urn:microsoft.com/office/officeart/2005/8/layout/venn1"/>
    <dgm:cxn modelId="{DBD0D3AD-107E-478D-817F-B36A86CE6FA7}" srcId="{A490ED0D-A9C2-42A9-A8E7-F2B72BC52E9F}" destId="{02D053E2-1CEA-42C4-A05C-4D6EA4C78E48}" srcOrd="2" destOrd="0" parTransId="{AAD2E171-F62A-4BCB-ADA5-42B636D4326C}" sibTransId="{7EEFA3C8-4188-4CD9-8243-9BDD32E21D11}"/>
    <dgm:cxn modelId="{521DF0BF-A214-4DC4-8155-0B0198361DF8}" srcId="{A490ED0D-A9C2-42A9-A8E7-F2B72BC52E9F}" destId="{3E5AB966-D270-4880-A449-D235249EFA4A}" srcOrd="1" destOrd="0" parTransId="{31ACB499-22AE-4797-970D-7EF9BC8428B3}" sibTransId="{6EB66109-4603-45F0-99FB-459BE483F0F9}"/>
    <dgm:cxn modelId="{28E439E4-F870-474C-925A-F322FE7F3A67}" srcId="{A490ED0D-A9C2-42A9-A8E7-F2B72BC52E9F}" destId="{7D2B8E68-C330-4F19-AADB-76B6FB2BDF92}" srcOrd="0" destOrd="0" parTransId="{0CD47C1F-F40A-4071-9D20-8C1A678A9336}" sibTransId="{F46B4743-4A51-45B3-A3F8-E20590D47D56}"/>
    <dgm:cxn modelId="{6A61C05E-701F-4637-A177-1996BB44AF2E}" type="presParOf" srcId="{274D31EC-E660-4391-939A-24AB07C8D97F}" destId="{11493D5E-5AFE-44E0-B25F-71C5697637DF}" srcOrd="0" destOrd="0" presId="urn:microsoft.com/office/officeart/2005/8/layout/venn1"/>
    <dgm:cxn modelId="{5C32396C-01C2-4223-B45D-0358B263376D}" type="presParOf" srcId="{274D31EC-E660-4391-939A-24AB07C8D97F}" destId="{BEE39369-71DB-45BD-A7B5-93CB443CB051}" srcOrd="1" destOrd="0" presId="urn:microsoft.com/office/officeart/2005/8/layout/venn1"/>
    <dgm:cxn modelId="{A68B9050-D18A-4B97-8214-34DB146ACADC}" type="presParOf" srcId="{274D31EC-E660-4391-939A-24AB07C8D97F}" destId="{194F580E-D614-4DDC-AC27-B9284E7475A9}" srcOrd="2" destOrd="0" presId="urn:microsoft.com/office/officeart/2005/8/layout/venn1"/>
    <dgm:cxn modelId="{8CB7A576-AA29-4A30-8C1F-7127B0CDA886}" type="presParOf" srcId="{274D31EC-E660-4391-939A-24AB07C8D97F}" destId="{9321ADDD-380B-4BF3-8DE6-82112FC8590D}" srcOrd="3" destOrd="0" presId="urn:microsoft.com/office/officeart/2005/8/layout/venn1"/>
    <dgm:cxn modelId="{591FE0BD-8318-47AE-A674-A913061E31DF}" type="presParOf" srcId="{274D31EC-E660-4391-939A-24AB07C8D97F}" destId="{D2F5D63C-4DE4-4CB9-935C-269F1DBED4D0}" srcOrd="4" destOrd="0" presId="urn:microsoft.com/office/officeart/2005/8/layout/venn1"/>
    <dgm:cxn modelId="{EDC97C99-CEDF-467A-B9C3-E7A39C4B8EA8}" type="presParOf" srcId="{274D31EC-E660-4391-939A-24AB07C8D97F}" destId="{AE8342CC-F26A-4BD2-8FD3-B25397AE9C32}"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93D5E-5AFE-44E0-B25F-71C5697637DF}">
      <dsp:nvSpPr>
        <dsp:cNvPr id="0" name=""/>
        <dsp:cNvSpPr/>
      </dsp:nvSpPr>
      <dsp:spPr>
        <a:xfrm>
          <a:off x="3619500" y="114299"/>
          <a:ext cx="5486400" cy="5486400"/>
        </a:xfrm>
        <a:prstGeom prst="ellipse">
          <a:avLst/>
        </a:prstGeom>
        <a:solidFill>
          <a:schemeClr val="accent2">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US" sz="4200" kern="1200" dirty="0"/>
            <a:t>Detection and Diagnostics</a:t>
          </a:r>
        </a:p>
      </dsp:txBody>
      <dsp:txXfrm>
        <a:off x="4351020" y="1074419"/>
        <a:ext cx="4023360" cy="2468880"/>
      </dsp:txXfrm>
    </dsp:sp>
    <dsp:sp modelId="{194F580E-D614-4DDC-AC27-B9284E7475A9}">
      <dsp:nvSpPr>
        <dsp:cNvPr id="0" name=""/>
        <dsp:cNvSpPr/>
      </dsp:nvSpPr>
      <dsp:spPr>
        <a:xfrm>
          <a:off x="5599176" y="3543300"/>
          <a:ext cx="5486400" cy="5486400"/>
        </a:xfrm>
        <a:prstGeom prst="ellipse">
          <a:avLst/>
        </a:prstGeom>
        <a:solidFill>
          <a:schemeClr val="accent2">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US" sz="4200" kern="1200" dirty="0"/>
            <a:t>Geospatial and Environmental</a:t>
          </a:r>
        </a:p>
      </dsp:txBody>
      <dsp:txXfrm>
        <a:off x="7277100" y="4960620"/>
        <a:ext cx="3291840" cy="3017520"/>
      </dsp:txXfrm>
    </dsp:sp>
    <dsp:sp modelId="{D2F5D63C-4DE4-4CB9-935C-269F1DBED4D0}">
      <dsp:nvSpPr>
        <dsp:cNvPr id="0" name=""/>
        <dsp:cNvSpPr/>
      </dsp:nvSpPr>
      <dsp:spPr>
        <a:xfrm>
          <a:off x="1639824" y="3543300"/>
          <a:ext cx="5486400" cy="5486400"/>
        </a:xfrm>
        <a:prstGeom prst="ellipse">
          <a:avLst/>
        </a:prstGeom>
        <a:solidFill>
          <a:schemeClr val="accent2">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US" sz="4200" kern="1200" dirty="0"/>
            <a:t>High Performance Computational Modeling</a:t>
          </a:r>
        </a:p>
      </dsp:txBody>
      <dsp:txXfrm>
        <a:off x="2156460" y="4960620"/>
        <a:ext cx="3291840" cy="30175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86BAB7-80B9-ADC5-1C39-14277B64E7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ACB4B2B-ED61-D5F4-DCF5-A25AC4B59F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E9A352-4F84-4A4D-AD5D-5372EAD60E04}" type="datetimeFigureOut">
              <a:rPr lang="en-US" smtClean="0"/>
              <a:t>5/21/2024</a:t>
            </a:fld>
            <a:endParaRPr lang="en-US"/>
          </a:p>
        </p:txBody>
      </p:sp>
      <p:sp>
        <p:nvSpPr>
          <p:cNvPr id="4" name="Footer Placeholder 3">
            <a:extLst>
              <a:ext uri="{FF2B5EF4-FFF2-40B4-BE49-F238E27FC236}">
                <a16:creationId xmlns:a16="http://schemas.microsoft.com/office/drawing/2014/main" id="{B1E295AA-6030-5148-9813-BB7624FE8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9A81526-B883-12F8-D1B7-C3F0B27B0A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CF09B-5C79-4650-9819-00CB80071CA6}" type="slidenum">
              <a:rPr lang="en-US" smtClean="0"/>
              <a:t>‹#›</a:t>
            </a:fld>
            <a:endParaRPr lang="en-US"/>
          </a:p>
        </p:txBody>
      </p:sp>
    </p:spTree>
    <p:extLst>
      <p:ext uri="{BB962C8B-B14F-4D97-AF65-F5344CB8AC3E}">
        <p14:creationId xmlns:p14="http://schemas.microsoft.com/office/powerpoint/2010/main" val="3964812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3E94FD-EB79-4852-A7C1-C34ACB3DF28E}" type="datetimeFigureOut">
              <a:rPr lang="en-US" smtClean="0"/>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D3B71-5267-463A-AAA8-3FD297251A1B}" type="slidenum">
              <a:rPr lang="en-US" smtClean="0"/>
              <a:t>‹#›</a:t>
            </a:fld>
            <a:endParaRPr lang="en-US"/>
          </a:p>
        </p:txBody>
      </p:sp>
    </p:spTree>
    <p:extLst>
      <p:ext uri="{BB962C8B-B14F-4D97-AF65-F5344CB8AC3E}">
        <p14:creationId xmlns:p14="http://schemas.microsoft.com/office/powerpoint/2010/main" val="582782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 analytical phase – sample collection and handling </a:t>
            </a:r>
          </a:p>
          <a:p>
            <a:r>
              <a:rPr lang="en-US" dirty="0"/>
              <a:t>- inappropriate test request </a:t>
            </a:r>
          </a:p>
          <a:p>
            <a:r>
              <a:rPr lang="en-US" dirty="0"/>
              <a:t>- misidentification of sample </a:t>
            </a:r>
          </a:p>
          <a:p>
            <a:r>
              <a:rPr lang="en-US" dirty="0"/>
              <a:t>- collection</a:t>
            </a:r>
          </a:p>
          <a:p>
            <a:r>
              <a:rPr lang="en-US" dirty="0"/>
              <a:t>- storage and transportation </a:t>
            </a:r>
          </a:p>
          <a:p>
            <a:endParaRPr lang="en-US" dirty="0"/>
          </a:p>
          <a:p>
            <a:r>
              <a:rPr lang="en-US" dirty="0"/>
              <a:t>Analytical – performance of the diagnostic test </a:t>
            </a:r>
          </a:p>
          <a:p>
            <a:r>
              <a:rPr lang="en-US" dirty="0"/>
              <a:t>- equipment malfunction </a:t>
            </a:r>
          </a:p>
          <a:p>
            <a:r>
              <a:rPr lang="en-US" dirty="0"/>
              <a:t>-sample mix up </a:t>
            </a:r>
          </a:p>
          <a:p>
            <a:r>
              <a:rPr lang="en-US" dirty="0"/>
              <a:t>- quality control failure</a:t>
            </a:r>
          </a:p>
          <a:p>
            <a:endParaRPr lang="en-US" dirty="0"/>
          </a:p>
          <a:p>
            <a:r>
              <a:rPr lang="en-US" dirty="0"/>
              <a:t>Post analytical – test result reporting and interpretation </a:t>
            </a:r>
          </a:p>
          <a:p>
            <a:r>
              <a:rPr lang="en-US" dirty="0"/>
              <a:t>-excessive  turnaround time </a:t>
            </a:r>
          </a:p>
          <a:p>
            <a:r>
              <a:rPr lang="en-US" dirty="0"/>
              <a:t>- improper data entry </a:t>
            </a:r>
          </a:p>
          <a:p>
            <a:r>
              <a:rPr lang="en-US" dirty="0"/>
              <a:t>- loss of </a:t>
            </a:r>
            <a:r>
              <a:rPr lang="en-US" dirty="0" err="1"/>
              <a:t>followup</a:t>
            </a:r>
            <a:r>
              <a:rPr lang="en-US" dirty="0"/>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5F69FC-F44C-4B71-A706-EDFE31797B0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5902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406174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3234804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2277706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452445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260642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4D3B71-5267-463A-AAA8-3FD297251A1B}" type="slidenum">
              <a:rPr lang="en-US" smtClean="0"/>
              <a:t>24</a:t>
            </a:fld>
            <a:endParaRPr lang="en-US"/>
          </a:p>
        </p:txBody>
      </p:sp>
    </p:spTree>
    <p:extLst>
      <p:ext uri="{BB962C8B-B14F-4D97-AF65-F5344CB8AC3E}">
        <p14:creationId xmlns:p14="http://schemas.microsoft.com/office/powerpoint/2010/main" val="383088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all people to this slide!!! </a:t>
            </a:r>
          </a:p>
        </p:txBody>
      </p:sp>
      <p:sp>
        <p:nvSpPr>
          <p:cNvPr id="4" name="Slide Number Placeholder 3"/>
          <p:cNvSpPr>
            <a:spLocks noGrp="1"/>
          </p:cNvSpPr>
          <p:nvPr>
            <p:ph type="sldNum" sz="quarter" idx="5"/>
          </p:nvPr>
        </p:nvSpPr>
        <p:spPr/>
        <p:txBody>
          <a:bodyPr/>
          <a:lstStyle/>
          <a:p>
            <a:pPr marL="0" marR="0" lvl="0" indent="0" algn="r" defTabSz="933602" rtl="0" eaLnBrk="1" fontAlgn="auto" latinLnBrk="0" hangingPunct="1">
              <a:lnSpc>
                <a:spcPct val="100000"/>
              </a:lnSpc>
              <a:spcBef>
                <a:spcPts val="0"/>
              </a:spcBef>
              <a:spcAft>
                <a:spcPts val="0"/>
              </a:spcAft>
              <a:buClrTx/>
              <a:buSzTx/>
              <a:buFontTx/>
              <a:buNone/>
              <a:tabLst/>
              <a:defRPr/>
            </a:pPr>
            <a:fld id="{15CBC0BD-AAE3-4F4C-8A30-0D667E1BB97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602"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5946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83388" indent="-301303">
              <a:defRPr>
                <a:solidFill>
                  <a:schemeClr val="tx1"/>
                </a:solidFill>
                <a:latin typeface="Calibri" panose="020F0502020204030204" pitchFamily="34" charset="0"/>
              </a:defRPr>
            </a:lvl2pPr>
            <a:lvl3pPr marL="1205213" indent="-241043">
              <a:defRPr>
                <a:solidFill>
                  <a:schemeClr val="tx1"/>
                </a:solidFill>
                <a:latin typeface="Calibri" panose="020F0502020204030204" pitchFamily="34" charset="0"/>
              </a:defRPr>
            </a:lvl3pPr>
            <a:lvl4pPr marL="1687297" indent="-241043">
              <a:defRPr>
                <a:solidFill>
                  <a:schemeClr val="tx1"/>
                </a:solidFill>
                <a:latin typeface="Calibri" panose="020F0502020204030204" pitchFamily="34" charset="0"/>
              </a:defRPr>
            </a:lvl4pPr>
            <a:lvl5pPr marL="2169382" indent="-241043">
              <a:defRPr>
                <a:solidFill>
                  <a:schemeClr val="tx1"/>
                </a:solidFill>
                <a:latin typeface="Calibri" panose="020F0502020204030204" pitchFamily="34" charset="0"/>
              </a:defRPr>
            </a:lvl5pPr>
            <a:lvl6pPr marL="2651468" indent="-241043" eaLnBrk="0" fontAlgn="base" hangingPunct="0">
              <a:spcBef>
                <a:spcPct val="0"/>
              </a:spcBef>
              <a:spcAft>
                <a:spcPct val="0"/>
              </a:spcAft>
              <a:defRPr>
                <a:solidFill>
                  <a:schemeClr val="tx1"/>
                </a:solidFill>
                <a:latin typeface="Calibri" panose="020F0502020204030204" pitchFamily="34" charset="0"/>
              </a:defRPr>
            </a:lvl6pPr>
            <a:lvl7pPr marL="3133552" indent="-241043" eaLnBrk="0" fontAlgn="base" hangingPunct="0">
              <a:spcBef>
                <a:spcPct val="0"/>
              </a:spcBef>
              <a:spcAft>
                <a:spcPct val="0"/>
              </a:spcAft>
              <a:defRPr>
                <a:solidFill>
                  <a:schemeClr val="tx1"/>
                </a:solidFill>
                <a:latin typeface="Calibri" panose="020F0502020204030204" pitchFamily="34" charset="0"/>
              </a:defRPr>
            </a:lvl7pPr>
            <a:lvl8pPr marL="3615638" indent="-241043" eaLnBrk="0" fontAlgn="base" hangingPunct="0">
              <a:spcBef>
                <a:spcPct val="0"/>
              </a:spcBef>
              <a:spcAft>
                <a:spcPct val="0"/>
              </a:spcAft>
              <a:defRPr>
                <a:solidFill>
                  <a:schemeClr val="tx1"/>
                </a:solidFill>
                <a:latin typeface="Calibri" panose="020F0502020204030204" pitchFamily="34" charset="0"/>
              </a:defRPr>
            </a:lvl8pPr>
            <a:lvl9pPr marL="4097722" indent="-241043"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66801" rtl="0" eaLnBrk="1" fontAlgn="base" latinLnBrk="0" hangingPunct="1">
              <a:lnSpc>
                <a:spcPct val="100000"/>
              </a:lnSpc>
              <a:spcBef>
                <a:spcPct val="0"/>
              </a:spcBef>
              <a:spcAft>
                <a:spcPct val="0"/>
              </a:spcAft>
              <a:buClrTx/>
              <a:buSzTx/>
              <a:buFontTx/>
              <a:buNone/>
              <a:tabLst/>
              <a:defRPr/>
            </a:pPr>
            <a:fld id="{FC353B2C-99A9-4CFA-841A-807CD0D23F11}"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466801"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66746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83388" indent="-301303">
              <a:defRPr>
                <a:solidFill>
                  <a:schemeClr val="tx1"/>
                </a:solidFill>
                <a:latin typeface="Calibri" panose="020F0502020204030204" pitchFamily="34" charset="0"/>
              </a:defRPr>
            </a:lvl2pPr>
            <a:lvl3pPr marL="1205213" indent="-241043">
              <a:defRPr>
                <a:solidFill>
                  <a:schemeClr val="tx1"/>
                </a:solidFill>
                <a:latin typeface="Calibri" panose="020F0502020204030204" pitchFamily="34" charset="0"/>
              </a:defRPr>
            </a:lvl3pPr>
            <a:lvl4pPr marL="1687297" indent="-241043">
              <a:defRPr>
                <a:solidFill>
                  <a:schemeClr val="tx1"/>
                </a:solidFill>
                <a:latin typeface="Calibri" panose="020F0502020204030204" pitchFamily="34" charset="0"/>
              </a:defRPr>
            </a:lvl4pPr>
            <a:lvl5pPr marL="2169382" indent="-241043">
              <a:defRPr>
                <a:solidFill>
                  <a:schemeClr val="tx1"/>
                </a:solidFill>
                <a:latin typeface="Calibri" panose="020F0502020204030204" pitchFamily="34" charset="0"/>
              </a:defRPr>
            </a:lvl5pPr>
            <a:lvl6pPr marL="2651468" indent="-241043" eaLnBrk="0" fontAlgn="base" hangingPunct="0">
              <a:spcBef>
                <a:spcPct val="0"/>
              </a:spcBef>
              <a:spcAft>
                <a:spcPct val="0"/>
              </a:spcAft>
              <a:defRPr>
                <a:solidFill>
                  <a:schemeClr val="tx1"/>
                </a:solidFill>
                <a:latin typeface="Calibri" panose="020F0502020204030204" pitchFamily="34" charset="0"/>
              </a:defRPr>
            </a:lvl6pPr>
            <a:lvl7pPr marL="3133552" indent="-241043" eaLnBrk="0" fontAlgn="base" hangingPunct="0">
              <a:spcBef>
                <a:spcPct val="0"/>
              </a:spcBef>
              <a:spcAft>
                <a:spcPct val="0"/>
              </a:spcAft>
              <a:defRPr>
                <a:solidFill>
                  <a:schemeClr val="tx1"/>
                </a:solidFill>
                <a:latin typeface="Calibri" panose="020F0502020204030204" pitchFamily="34" charset="0"/>
              </a:defRPr>
            </a:lvl7pPr>
            <a:lvl8pPr marL="3615638" indent="-241043" eaLnBrk="0" fontAlgn="base" hangingPunct="0">
              <a:spcBef>
                <a:spcPct val="0"/>
              </a:spcBef>
              <a:spcAft>
                <a:spcPct val="0"/>
              </a:spcAft>
              <a:defRPr>
                <a:solidFill>
                  <a:schemeClr val="tx1"/>
                </a:solidFill>
                <a:latin typeface="Calibri" panose="020F0502020204030204" pitchFamily="34" charset="0"/>
              </a:defRPr>
            </a:lvl8pPr>
            <a:lvl9pPr marL="4097722" indent="-241043"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66801" rtl="0" eaLnBrk="1" fontAlgn="base" latinLnBrk="0" hangingPunct="1">
              <a:lnSpc>
                <a:spcPct val="100000"/>
              </a:lnSpc>
              <a:spcBef>
                <a:spcPct val="0"/>
              </a:spcBef>
              <a:spcAft>
                <a:spcPct val="0"/>
              </a:spcAft>
              <a:buClrTx/>
              <a:buSzTx/>
              <a:buFontTx/>
              <a:buNone/>
              <a:tabLst/>
              <a:defRPr/>
            </a:pPr>
            <a:fld id="{FC353B2C-99A9-4CFA-841A-807CD0D23F11}"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466801"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66258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A56DC-DA91-76EE-8505-23F7CD0D0B9C}"/>
            </a:ext>
          </a:extLst>
        </p:cNvPr>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0E392364-2109-F89C-5E0D-D5DE9E4F0B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8F468ABB-2955-6CAC-E5AE-6108A42C8E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00" name="Slide Number Placeholder 3">
            <a:extLst>
              <a:ext uri="{FF2B5EF4-FFF2-40B4-BE49-F238E27FC236}">
                <a16:creationId xmlns:a16="http://schemas.microsoft.com/office/drawing/2014/main" id="{B12AE864-AF06-9B96-C690-E0175B1F4D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83388" indent="-301303">
              <a:defRPr>
                <a:solidFill>
                  <a:schemeClr val="tx1"/>
                </a:solidFill>
                <a:latin typeface="Calibri" panose="020F0502020204030204" pitchFamily="34" charset="0"/>
              </a:defRPr>
            </a:lvl2pPr>
            <a:lvl3pPr marL="1205213" indent="-241043">
              <a:defRPr>
                <a:solidFill>
                  <a:schemeClr val="tx1"/>
                </a:solidFill>
                <a:latin typeface="Calibri" panose="020F0502020204030204" pitchFamily="34" charset="0"/>
              </a:defRPr>
            </a:lvl3pPr>
            <a:lvl4pPr marL="1687297" indent="-241043">
              <a:defRPr>
                <a:solidFill>
                  <a:schemeClr val="tx1"/>
                </a:solidFill>
                <a:latin typeface="Calibri" panose="020F0502020204030204" pitchFamily="34" charset="0"/>
              </a:defRPr>
            </a:lvl4pPr>
            <a:lvl5pPr marL="2169382" indent="-241043">
              <a:defRPr>
                <a:solidFill>
                  <a:schemeClr val="tx1"/>
                </a:solidFill>
                <a:latin typeface="Calibri" panose="020F0502020204030204" pitchFamily="34" charset="0"/>
              </a:defRPr>
            </a:lvl5pPr>
            <a:lvl6pPr marL="2651468" indent="-241043" eaLnBrk="0" fontAlgn="base" hangingPunct="0">
              <a:spcBef>
                <a:spcPct val="0"/>
              </a:spcBef>
              <a:spcAft>
                <a:spcPct val="0"/>
              </a:spcAft>
              <a:defRPr>
                <a:solidFill>
                  <a:schemeClr val="tx1"/>
                </a:solidFill>
                <a:latin typeface="Calibri" panose="020F0502020204030204" pitchFamily="34" charset="0"/>
              </a:defRPr>
            </a:lvl6pPr>
            <a:lvl7pPr marL="3133552" indent="-241043" eaLnBrk="0" fontAlgn="base" hangingPunct="0">
              <a:spcBef>
                <a:spcPct val="0"/>
              </a:spcBef>
              <a:spcAft>
                <a:spcPct val="0"/>
              </a:spcAft>
              <a:defRPr>
                <a:solidFill>
                  <a:schemeClr val="tx1"/>
                </a:solidFill>
                <a:latin typeface="Calibri" panose="020F0502020204030204" pitchFamily="34" charset="0"/>
              </a:defRPr>
            </a:lvl7pPr>
            <a:lvl8pPr marL="3615638" indent="-241043" eaLnBrk="0" fontAlgn="base" hangingPunct="0">
              <a:spcBef>
                <a:spcPct val="0"/>
              </a:spcBef>
              <a:spcAft>
                <a:spcPct val="0"/>
              </a:spcAft>
              <a:defRPr>
                <a:solidFill>
                  <a:schemeClr val="tx1"/>
                </a:solidFill>
                <a:latin typeface="Calibri" panose="020F0502020204030204" pitchFamily="34" charset="0"/>
              </a:defRPr>
            </a:lvl8pPr>
            <a:lvl9pPr marL="4097722" indent="-241043"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66801" rtl="0" eaLnBrk="1" fontAlgn="base" latinLnBrk="0" hangingPunct="1">
              <a:lnSpc>
                <a:spcPct val="100000"/>
              </a:lnSpc>
              <a:spcBef>
                <a:spcPct val="0"/>
              </a:spcBef>
              <a:spcAft>
                <a:spcPct val="0"/>
              </a:spcAft>
              <a:buClrTx/>
              <a:buSzTx/>
              <a:buFontTx/>
              <a:buNone/>
              <a:tabLst/>
              <a:defRPr/>
            </a:pPr>
            <a:fld id="{FC353B2C-99A9-4CFA-841A-807CD0D23F11}"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466801"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219055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A56DC-DA91-76EE-8505-23F7CD0D0B9C}"/>
            </a:ext>
          </a:extLst>
        </p:cNvPr>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0E392364-2109-F89C-5E0D-D5DE9E4F0B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8F468ABB-2955-6CAC-E5AE-6108A42C8E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00" name="Slide Number Placeholder 3">
            <a:extLst>
              <a:ext uri="{FF2B5EF4-FFF2-40B4-BE49-F238E27FC236}">
                <a16:creationId xmlns:a16="http://schemas.microsoft.com/office/drawing/2014/main" id="{B12AE864-AF06-9B96-C690-E0175B1F4D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83388" indent="-301303">
              <a:defRPr>
                <a:solidFill>
                  <a:schemeClr val="tx1"/>
                </a:solidFill>
                <a:latin typeface="Calibri" panose="020F0502020204030204" pitchFamily="34" charset="0"/>
              </a:defRPr>
            </a:lvl2pPr>
            <a:lvl3pPr marL="1205213" indent="-241043">
              <a:defRPr>
                <a:solidFill>
                  <a:schemeClr val="tx1"/>
                </a:solidFill>
                <a:latin typeface="Calibri" panose="020F0502020204030204" pitchFamily="34" charset="0"/>
              </a:defRPr>
            </a:lvl3pPr>
            <a:lvl4pPr marL="1687297" indent="-241043">
              <a:defRPr>
                <a:solidFill>
                  <a:schemeClr val="tx1"/>
                </a:solidFill>
                <a:latin typeface="Calibri" panose="020F0502020204030204" pitchFamily="34" charset="0"/>
              </a:defRPr>
            </a:lvl4pPr>
            <a:lvl5pPr marL="2169382" indent="-241043">
              <a:defRPr>
                <a:solidFill>
                  <a:schemeClr val="tx1"/>
                </a:solidFill>
                <a:latin typeface="Calibri" panose="020F0502020204030204" pitchFamily="34" charset="0"/>
              </a:defRPr>
            </a:lvl5pPr>
            <a:lvl6pPr marL="2651468" indent="-241043" eaLnBrk="0" fontAlgn="base" hangingPunct="0">
              <a:spcBef>
                <a:spcPct val="0"/>
              </a:spcBef>
              <a:spcAft>
                <a:spcPct val="0"/>
              </a:spcAft>
              <a:defRPr>
                <a:solidFill>
                  <a:schemeClr val="tx1"/>
                </a:solidFill>
                <a:latin typeface="Calibri" panose="020F0502020204030204" pitchFamily="34" charset="0"/>
              </a:defRPr>
            </a:lvl6pPr>
            <a:lvl7pPr marL="3133552" indent="-241043" eaLnBrk="0" fontAlgn="base" hangingPunct="0">
              <a:spcBef>
                <a:spcPct val="0"/>
              </a:spcBef>
              <a:spcAft>
                <a:spcPct val="0"/>
              </a:spcAft>
              <a:defRPr>
                <a:solidFill>
                  <a:schemeClr val="tx1"/>
                </a:solidFill>
                <a:latin typeface="Calibri" panose="020F0502020204030204" pitchFamily="34" charset="0"/>
              </a:defRPr>
            </a:lvl7pPr>
            <a:lvl8pPr marL="3615638" indent="-241043" eaLnBrk="0" fontAlgn="base" hangingPunct="0">
              <a:spcBef>
                <a:spcPct val="0"/>
              </a:spcBef>
              <a:spcAft>
                <a:spcPct val="0"/>
              </a:spcAft>
              <a:defRPr>
                <a:solidFill>
                  <a:schemeClr val="tx1"/>
                </a:solidFill>
                <a:latin typeface="Calibri" panose="020F0502020204030204" pitchFamily="34" charset="0"/>
              </a:defRPr>
            </a:lvl8pPr>
            <a:lvl9pPr marL="4097722" indent="-241043"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66801" rtl="0" eaLnBrk="1" fontAlgn="base" latinLnBrk="0" hangingPunct="1">
              <a:lnSpc>
                <a:spcPct val="100000"/>
              </a:lnSpc>
              <a:spcBef>
                <a:spcPct val="0"/>
              </a:spcBef>
              <a:spcAft>
                <a:spcPct val="0"/>
              </a:spcAft>
              <a:buClrTx/>
              <a:buSzTx/>
              <a:buFontTx/>
              <a:buNone/>
              <a:tabLst/>
              <a:defRPr/>
            </a:pPr>
            <a:fld id="{FC353B2C-99A9-4CFA-841A-807CD0D23F11}"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466801"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152838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870577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Graphs are powerful mathematical abstractions that can describe complex systems of relations and interactions in fields ranging from biology and high-energy physics to social science and economics. </a:t>
            </a:r>
          </a:p>
        </p:txBody>
      </p:sp>
    </p:spTree>
    <p:extLst>
      <p:ext uri="{BB962C8B-B14F-4D97-AF65-F5344CB8AC3E}">
        <p14:creationId xmlns:p14="http://schemas.microsoft.com/office/powerpoint/2010/main" val="22420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469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3713-97C8-5C42-3DE0-2D94D3D81D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E782EE-131F-1EC6-5456-03174BEC2D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63A59E-8D77-130E-1085-2ADFDD79F9AD}"/>
              </a:ext>
            </a:extLst>
          </p:cNvPr>
          <p:cNvSpPr>
            <a:spLocks noGrp="1"/>
          </p:cNvSpPr>
          <p:nvPr>
            <p:ph type="dt" sz="half" idx="10"/>
          </p:nvPr>
        </p:nvSpPr>
        <p:spPr/>
        <p:txBody>
          <a:bodyPr/>
          <a:lstStyle/>
          <a:p>
            <a:fld id="{BFCADCB9-918E-4740-9A13-C60D1EF7ED8F}" type="datetimeFigureOut">
              <a:rPr lang="en-US" smtClean="0"/>
              <a:t>5/21/2024</a:t>
            </a:fld>
            <a:endParaRPr lang="en-US"/>
          </a:p>
        </p:txBody>
      </p:sp>
      <p:sp>
        <p:nvSpPr>
          <p:cNvPr id="5" name="Footer Placeholder 4">
            <a:extLst>
              <a:ext uri="{FF2B5EF4-FFF2-40B4-BE49-F238E27FC236}">
                <a16:creationId xmlns:a16="http://schemas.microsoft.com/office/drawing/2014/main" id="{E05BF2C6-B608-619D-BEAB-06D602CE7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983B2-66BB-E98D-291C-6EBD13FB8115}"/>
              </a:ext>
            </a:extLst>
          </p:cNvPr>
          <p:cNvSpPr>
            <a:spLocks noGrp="1"/>
          </p:cNvSpPr>
          <p:nvPr>
            <p:ph type="sldNum" sz="quarter" idx="12"/>
          </p:nvPr>
        </p:nvSpPr>
        <p:spPr/>
        <p:txBody>
          <a:bodyPr/>
          <a:lstStyle/>
          <a:p>
            <a:fld id="{70F3A634-7675-4F12-A470-1C062A7CEB2D}" type="slidenum">
              <a:rPr lang="en-US" smtClean="0"/>
              <a:t>‹#›</a:t>
            </a:fld>
            <a:endParaRPr lang="en-US"/>
          </a:p>
        </p:txBody>
      </p:sp>
    </p:spTree>
    <p:extLst>
      <p:ext uri="{BB962C8B-B14F-4D97-AF65-F5344CB8AC3E}">
        <p14:creationId xmlns:p14="http://schemas.microsoft.com/office/powerpoint/2010/main" val="2443676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683545"/>
            <a:ext cx="155448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3769280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0014" y="955955"/>
            <a:ext cx="15773400" cy="1571627"/>
          </a:xfrm>
        </p:spPr>
        <p:txBody>
          <a:bodyPr/>
          <a:lstStyle/>
          <a:p>
            <a:r>
              <a:rPr lang="en-US"/>
              <a:t>Click to edit Master title style</a:t>
            </a:r>
            <a:endParaRPr lang="en-US" dirty="0"/>
          </a:p>
        </p:txBody>
      </p:sp>
      <p:sp>
        <p:nvSpPr>
          <p:cNvPr id="3" name="Content Placeholder 2"/>
          <p:cNvSpPr>
            <a:spLocks noGrp="1"/>
          </p:cNvSpPr>
          <p:nvPr>
            <p:ph idx="1"/>
          </p:nvPr>
        </p:nvSpPr>
        <p:spPr>
          <a:xfrm>
            <a:off x="1257300" y="2535758"/>
            <a:ext cx="15773400" cy="68627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57300" y="9534527"/>
            <a:ext cx="4114800" cy="547688"/>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3942776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2564609"/>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6" y="6884197"/>
            <a:ext cx="15773400" cy="2250281"/>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257300" y="9534527"/>
            <a:ext cx="4114800" cy="547688"/>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2122473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7862" y="750093"/>
            <a:ext cx="15773400" cy="198834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97862"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297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257300" y="9534527"/>
            <a:ext cx="4114800" cy="547688"/>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15348470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8760" y="878099"/>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498760" y="2521745"/>
            <a:ext cx="7736680"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498760" y="3757613"/>
            <a:ext cx="7736680"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1"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1"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257300" y="9534527"/>
            <a:ext cx="4114800" cy="547688"/>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3367521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80608" y="1083142"/>
            <a:ext cx="15773400" cy="1988345"/>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1257300" y="9534527"/>
            <a:ext cx="4114800" cy="547688"/>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2198207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4527"/>
            <a:ext cx="4114800" cy="547688"/>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2484902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40"/>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2"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257300" y="9534527"/>
            <a:ext cx="4114800" cy="547688"/>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39893641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40"/>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2"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257300" y="9534527"/>
            <a:ext cx="4114800" cy="547688"/>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2716780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57300" y="9534527"/>
            <a:ext cx="4114800" cy="547688"/>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1649434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1"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1"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57300" y="9534527"/>
            <a:ext cx="4114800" cy="547688"/>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28610-23C7-401A-BC94-29C587A81523}" type="slidenum">
              <a:rPr lang="en-US" smtClean="0"/>
              <a:t>‹#›</a:t>
            </a:fld>
            <a:endParaRPr lang="en-US"/>
          </a:p>
        </p:txBody>
      </p:sp>
    </p:spTree>
    <p:extLst>
      <p:ext uri="{BB962C8B-B14F-4D97-AF65-F5344CB8AC3E}">
        <p14:creationId xmlns:p14="http://schemas.microsoft.com/office/powerpoint/2010/main" val="3037035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675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2700"/>
            </a:lvl1pPr>
            <a:lvl2pPr marL="514350" indent="0" algn="ctr">
              <a:buNone/>
              <a:defRPr sz="2250"/>
            </a:lvl2pPr>
            <a:lvl3pPr marL="1028700" indent="0" algn="ctr">
              <a:buNone/>
              <a:defRPr sz="2025"/>
            </a:lvl3pPr>
            <a:lvl4pPr marL="1543050" indent="0" algn="ctr">
              <a:buNone/>
              <a:defRPr sz="1800"/>
            </a:lvl4pPr>
            <a:lvl5pPr marL="2057400" indent="0" algn="ctr">
              <a:buNone/>
              <a:defRPr sz="1800"/>
            </a:lvl5pPr>
            <a:lvl6pPr marL="2571750" indent="0" algn="ctr">
              <a:buNone/>
              <a:defRPr sz="1800"/>
            </a:lvl6pPr>
            <a:lvl7pPr marL="3086100" indent="0" algn="ctr">
              <a:buNone/>
              <a:defRPr sz="1800"/>
            </a:lvl7pPr>
            <a:lvl8pPr marL="3600450" indent="0" algn="ctr">
              <a:buNone/>
              <a:defRPr sz="1800"/>
            </a:lvl8pPr>
            <a:lvl9pPr marL="41148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756B1D-77EF-B547-94EA-813574AA1D5D}"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26081809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56B1D-77EF-B547-94EA-813574AA1D5D}"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3793971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2564609"/>
            <a:ext cx="15773400" cy="4279106"/>
          </a:xfrm>
        </p:spPr>
        <p:txBody>
          <a:bodyPr anchor="b"/>
          <a:lstStyle>
            <a:lvl1pPr>
              <a:defRPr sz="6750"/>
            </a:lvl1pPr>
          </a:lstStyle>
          <a:p>
            <a:r>
              <a:rPr lang="en-US"/>
              <a:t>Click to edit Master title style</a:t>
            </a:r>
            <a:endParaRPr lang="en-US" dirty="0"/>
          </a:p>
        </p:txBody>
      </p:sp>
      <p:sp>
        <p:nvSpPr>
          <p:cNvPr id="3" name="Text Placeholder 2"/>
          <p:cNvSpPr>
            <a:spLocks noGrp="1"/>
          </p:cNvSpPr>
          <p:nvPr>
            <p:ph type="body" idx="1"/>
          </p:nvPr>
        </p:nvSpPr>
        <p:spPr>
          <a:xfrm>
            <a:off x="1247776" y="6884197"/>
            <a:ext cx="15773400" cy="2250281"/>
          </a:xfrm>
        </p:spPr>
        <p:txBody>
          <a:bodyPr/>
          <a:lstStyle>
            <a:lvl1pPr marL="0" indent="0">
              <a:buNone/>
              <a:defRPr sz="2700">
                <a:solidFill>
                  <a:schemeClr val="tx1">
                    <a:tint val="75000"/>
                  </a:schemeClr>
                </a:solidFill>
              </a:defRPr>
            </a:lvl1pPr>
            <a:lvl2pPr marL="514350" indent="0">
              <a:buNone/>
              <a:defRPr sz="2250">
                <a:solidFill>
                  <a:schemeClr val="tx1">
                    <a:tint val="75000"/>
                  </a:schemeClr>
                </a:solidFill>
              </a:defRPr>
            </a:lvl2pPr>
            <a:lvl3pPr marL="1028700" indent="0">
              <a:buNone/>
              <a:defRPr sz="2025">
                <a:solidFill>
                  <a:schemeClr val="tx1">
                    <a:tint val="75000"/>
                  </a:schemeClr>
                </a:solidFill>
              </a:defRPr>
            </a:lvl3pPr>
            <a:lvl4pPr marL="1543050" indent="0">
              <a:buNone/>
              <a:defRPr sz="1800">
                <a:solidFill>
                  <a:schemeClr val="tx1">
                    <a:tint val="75000"/>
                  </a:schemeClr>
                </a:solidFill>
              </a:defRPr>
            </a:lvl4pPr>
            <a:lvl5pPr marL="2057400" indent="0">
              <a:buNone/>
              <a:defRPr sz="1800">
                <a:solidFill>
                  <a:schemeClr val="tx1">
                    <a:tint val="75000"/>
                  </a:schemeClr>
                </a:solidFill>
              </a:defRPr>
            </a:lvl5pPr>
            <a:lvl6pPr marL="2571750" indent="0">
              <a:buNone/>
              <a:defRPr sz="1800">
                <a:solidFill>
                  <a:schemeClr val="tx1">
                    <a:tint val="75000"/>
                  </a:schemeClr>
                </a:solidFill>
              </a:defRPr>
            </a:lvl6pPr>
            <a:lvl7pPr marL="3086100" indent="0">
              <a:buNone/>
              <a:defRPr sz="1800">
                <a:solidFill>
                  <a:schemeClr val="tx1">
                    <a:tint val="75000"/>
                  </a:schemeClr>
                </a:solidFill>
              </a:defRPr>
            </a:lvl7pPr>
            <a:lvl8pPr marL="3600450" indent="0">
              <a:buNone/>
              <a:defRPr sz="1800">
                <a:solidFill>
                  <a:schemeClr val="tx1">
                    <a:tint val="75000"/>
                  </a:schemeClr>
                </a:solidFill>
              </a:defRPr>
            </a:lvl8pPr>
            <a:lvl9pPr marL="4114800" indent="0">
              <a:buNone/>
              <a:defRPr sz="1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56B1D-77EF-B547-94EA-813574AA1D5D}"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2230299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756B1D-77EF-B547-94EA-813574AA1D5D}"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1108779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90"/>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4" y="2521745"/>
            <a:ext cx="7736680" cy="1235868"/>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1259684" y="3757613"/>
            <a:ext cx="7736680"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1" y="2521745"/>
            <a:ext cx="7774782" cy="1235868"/>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9258301"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756B1D-77EF-B547-94EA-813574AA1D5D}" type="datetimeFigureOut">
              <a:rPr lang="en-US" smtClean="0"/>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108500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756B1D-77EF-B547-94EA-813574AA1D5D}"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41617269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756B1D-77EF-B547-94EA-813574AA1D5D}" type="datetimeFigureOut">
              <a:rPr lang="en-US" smtClean="0"/>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11896849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85800"/>
            <a:ext cx="5898356" cy="2400300"/>
          </a:xfrm>
        </p:spPr>
        <p:txBody>
          <a:bodyPr anchor="b"/>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7774782" y="1481140"/>
            <a:ext cx="9258300" cy="7310438"/>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2" y="3086100"/>
            <a:ext cx="5898356" cy="5717382"/>
          </a:xfrm>
        </p:spPr>
        <p:txBody>
          <a:bodyPr/>
          <a:lstStyle>
            <a:lvl1pPr marL="0" indent="0">
              <a:buNone/>
              <a:defRPr sz="1800"/>
            </a:lvl1pPr>
            <a:lvl2pPr marL="514350" indent="0">
              <a:buNone/>
              <a:defRPr sz="1575"/>
            </a:lvl2pPr>
            <a:lvl3pPr marL="1028700" indent="0">
              <a:buNone/>
              <a:defRPr sz="1350"/>
            </a:lvl3pPr>
            <a:lvl4pPr marL="1543050" indent="0">
              <a:buNone/>
              <a:defRPr sz="1125"/>
            </a:lvl4pPr>
            <a:lvl5pPr marL="2057400" indent="0">
              <a:buNone/>
              <a:defRPr sz="1125"/>
            </a:lvl5pPr>
            <a:lvl6pPr marL="2571750" indent="0">
              <a:buNone/>
              <a:defRPr sz="1125"/>
            </a:lvl6pPr>
            <a:lvl7pPr marL="3086100" indent="0">
              <a:buNone/>
              <a:defRPr sz="1125"/>
            </a:lvl7pPr>
            <a:lvl8pPr marL="3600450" indent="0">
              <a:buNone/>
              <a:defRPr sz="1125"/>
            </a:lvl8pPr>
            <a:lvl9pPr marL="4114800" indent="0">
              <a:buNone/>
              <a:defRPr sz="1125"/>
            </a:lvl9pPr>
          </a:lstStyle>
          <a:p>
            <a:pPr lvl="0"/>
            <a:r>
              <a:rPr lang="en-US"/>
              <a:t>Click to edit Master text styles</a:t>
            </a:r>
          </a:p>
        </p:txBody>
      </p:sp>
      <p:sp>
        <p:nvSpPr>
          <p:cNvPr id="5" name="Date Placeholder 4"/>
          <p:cNvSpPr>
            <a:spLocks noGrp="1"/>
          </p:cNvSpPr>
          <p:nvPr>
            <p:ph type="dt" sz="half" idx="10"/>
          </p:nvPr>
        </p:nvSpPr>
        <p:spPr/>
        <p:txBody>
          <a:bodyPr/>
          <a:lstStyle/>
          <a:p>
            <a:fld id="{59756B1D-77EF-B547-94EA-813574AA1D5D}"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3441941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85800"/>
            <a:ext cx="5898356" cy="2400300"/>
          </a:xfrm>
        </p:spPr>
        <p:txBody>
          <a:bodyPr anchor="b"/>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40"/>
            <a:ext cx="9258300" cy="7310438"/>
          </a:xfrm>
        </p:spPr>
        <p:txBody>
          <a:bodyPr anchor="t"/>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r>
              <a:rPr lang="en-US"/>
              <a:t>Click icon to add picture</a:t>
            </a:r>
            <a:endParaRPr lang="en-US" dirty="0"/>
          </a:p>
        </p:txBody>
      </p:sp>
      <p:sp>
        <p:nvSpPr>
          <p:cNvPr id="4" name="Text Placeholder 3"/>
          <p:cNvSpPr>
            <a:spLocks noGrp="1"/>
          </p:cNvSpPr>
          <p:nvPr>
            <p:ph type="body" sz="half" idx="2"/>
          </p:nvPr>
        </p:nvSpPr>
        <p:spPr>
          <a:xfrm>
            <a:off x="1259682" y="3086100"/>
            <a:ext cx="5898356" cy="5717382"/>
          </a:xfrm>
        </p:spPr>
        <p:txBody>
          <a:bodyPr/>
          <a:lstStyle>
            <a:lvl1pPr marL="0" indent="0">
              <a:buNone/>
              <a:defRPr sz="1800"/>
            </a:lvl1pPr>
            <a:lvl2pPr marL="514350" indent="0">
              <a:buNone/>
              <a:defRPr sz="1575"/>
            </a:lvl2pPr>
            <a:lvl3pPr marL="1028700" indent="0">
              <a:buNone/>
              <a:defRPr sz="1350"/>
            </a:lvl3pPr>
            <a:lvl4pPr marL="1543050" indent="0">
              <a:buNone/>
              <a:defRPr sz="1125"/>
            </a:lvl4pPr>
            <a:lvl5pPr marL="2057400" indent="0">
              <a:buNone/>
              <a:defRPr sz="1125"/>
            </a:lvl5pPr>
            <a:lvl6pPr marL="2571750" indent="0">
              <a:buNone/>
              <a:defRPr sz="1125"/>
            </a:lvl6pPr>
            <a:lvl7pPr marL="3086100" indent="0">
              <a:buNone/>
              <a:defRPr sz="1125"/>
            </a:lvl7pPr>
            <a:lvl8pPr marL="3600450" indent="0">
              <a:buNone/>
              <a:defRPr sz="1125"/>
            </a:lvl8pPr>
            <a:lvl9pPr marL="4114800" indent="0">
              <a:buNone/>
              <a:defRPr sz="1125"/>
            </a:lvl9pPr>
          </a:lstStyle>
          <a:p>
            <a:pPr lvl="0"/>
            <a:r>
              <a:rPr lang="en-US"/>
              <a:t>Click to edit Master text styles</a:t>
            </a:r>
          </a:p>
        </p:txBody>
      </p:sp>
      <p:sp>
        <p:nvSpPr>
          <p:cNvPr id="5" name="Date Placeholder 4"/>
          <p:cNvSpPr>
            <a:spLocks noGrp="1"/>
          </p:cNvSpPr>
          <p:nvPr>
            <p:ph type="dt" sz="half" idx="10"/>
          </p:nvPr>
        </p:nvSpPr>
        <p:spPr/>
        <p:txBody>
          <a:bodyPr/>
          <a:lstStyle/>
          <a:p>
            <a:fld id="{59756B1D-77EF-B547-94EA-813574AA1D5D}"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40223989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56B1D-77EF-B547-94EA-813574AA1D5D}"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2050576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1"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1"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56B1D-77EF-B547-94EA-813574AA1D5D}"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98B8-0E46-2849-B705-35F1739C8ED8}" type="slidenum">
              <a:rPr lang="en-US" smtClean="0"/>
              <a:t>‹#›</a:t>
            </a:fld>
            <a:endParaRPr lang="en-US"/>
          </a:p>
        </p:txBody>
      </p:sp>
    </p:spTree>
    <p:extLst>
      <p:ext uri="{BB962C8B-B14F-4D97-AF65-F5344CB8AC3E}">
        <p14:creationId xmlns:p14="http://schemas.microsoft.com/office/powerpoint/2010/main" val="9675276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3564" y="853970"/>
            <a:ext cx="11310036" cy="3061139"/>
          </a:xfrm>
        </p:spPr>
        <p:txBody>
          <a:bodyPr/>
          <a:lstStyle/>
          <a:p>
            <a:r>
              <a:rPr lang="en-US"/>
              <a:t>Click to edit Master </a:t>
            </a:r>
            <a:br>
              <a:rPr lang="en-US"/>
            </a:br>
            <a:r>
              <a:rPr lang="en-US"/>
              <a:t>title style</a:t>
            </a:r>
          </a:p>
        </p:txBody>
      </p:sp>
      <p:sp>
        <p:nvSpPr>
          <p:cNvPr id="3" name="Subtitle 2"/>
          <p:cNvSpPr>
            <a:spLocks noGrp="1"/>
          </p:cNvSpPr>
          <p:nvPr>
            <p:ph type="subTitle" idx="1"/>
          </p:nvPr>
        </p:nvSpPr>
        <p:spPr>
          <a:xfrm>
            <a:off x="6063567" y="4335523"/>
            <a:ext cx="11310034" cy="4122683"/>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
        <p:nvSpPr>
          <p:cNvPr id="8" name="Picture Placeholder 2"/>
          <p:cNvSpPr>
            <a:spLocks noGrp="1"/>
          </p:cNvSpPr>
          <p:nvPr>
            <p:ph type="pic" idx="14"/>
          </p:nvPr>
        </p:nvSpPr>
        <p:spPr>
          <a:xfrm>
            <a:off x="0" y="4"/>
            <a:ext cx="5517932" cy="8910152"/>
          </a:xfrm>
          <a:solidFill>
            <a:srgbClr val="545651"/>
          </a:solidFill>
        </p:spPr>
        <p:txBody>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r>
              <a:rPr lang="en-US"/>
              <a:t>Drag picture to placeholder or click icon to add</a:t>
            </a:r>
          </a:p>
        </p:txBody>
      </p:sp>
    </p:spTree>
    <p:extLst>
      <p:ext uri="{BB962C8B-B14F-4D97-AF65-F5344CB8AC3E}">
        <p14:creationId xmlns:p14="http://schemas.microsoft.com/office/powerpoint/2010/main" val="42809606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26676" y="411959"/>
            <a:ext cx="16246924" cy="1714500"/>
          </a:xfrm>
        </p:spPr>
        <p:txBody>
          <a:bodyPr/>
          <a:lstStyle/>
          <a:p>
            <a:r>
              <a:rPr lang="en-US"/>
              <a:t>Click to edit Master title style</a:t>
            </a:r>
          </a:p>
        </p:txBody>
      </p:sp>
      <p:sp>
        <p:nvSpPr>
          <p:cNvPr id="3" name="Content Placeholder 2"/>
          <p:cNvSpPr>
            <a:spLocks noGrp="1"/>
          </p:cNvSpPr>
          <p:nvPr>
            <p:ph idx="1"/>
          </p:nvPr>
        </p:nvSpPr>
        <p:spPr>
          <a:xfrm>
            <a:off x="1126676" y="2400302"/>
            <a:ext cx="16246924" cy="59260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2"/>
          <p:cNvSpPr>
            <a:spLocks noGrp="1"/>
          </p:cNvSpPr>
          <p:nvPr>
            <p:ph type="pic" idx="13"/>
          </p:nvPr>
        </p:nvSpPr>
        <p:spPr>
          <a:xfrm>
            <a:off x="12468774" y="2400305"/>
            <a:ext cx="4904828" cy="4482023"/>
          </a:xfrm>
          <a:solidFill>
            <a:srgbClr val="545651"/>
          </a:solidFill>
        </p:spPr>
        <p:txBody>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r>
              <a:rPr lang="en-US"/>
              <a:t>Drag picture to placeholder or click icon to add</a:t>
            </a:r>
          </a:p>
        </p:txBody>
      </p:sp>
    </p:spTree>
    <p:extLst>
      <p:ext uri="{BB962C8B-B14F-4D97-AF65-F5344CB8AC3E}">
        <p14:creationId xmlns:p14="http://schemas.microsoft.com/office/powerpoint/2010/main" val="29384928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38807" y="6752897"/>
            <a:ext cx="15350626" cy="1900566"/>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1638804" y="4517070"/>
            <a:ext cx="15350628" cy="2093280"/>
          </a:xfrm>
        </p:spPr>
        <p:txBody>
          <a:bodyPr anchor="b"/>
          <a:lstStyle>
            <a:lvl1pPr marL="0" indent="0">
              <a:buNone/>
              <a:defRPr sz="2250">
                <a:solidFill>
                  <a:schemeClr val="tx1">
                    <a:tint val="7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a:t>Click to edit Master text styles</a:t>
            </a:r>
          </a:p>
        </p:txBody>
      </p:sp>
      <p:sp>
        <p:nvSpPr>
          <p:cNvPr id="8" name="Picture Placeholder 2"/>
          <p:cNvSpPr>
            <a:spLocks noGrp="1"/>
          </p:cNvSpPr>
          <p:nvPr>
            <p:ph type="pic" idx="13"/>
          </p:nvPr>
        </p:nvSpPr>
        <p:spPr>
          <a:xfrm>
            <a:off x="1638805" y="568409"/>
            <a:ext cx="15350626" cy="3625511"/>
          </a:xfrm>
          <a:solidFill>
            <a:srgbClr val="545651"/>
          </a:solidFill>
        </p:spPr>
        <p:txBody>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r>
              <a:rPr lang="en-US"/>
              <a:t>Drag picture to placeholder or click icon to add</a:t>
            </a:r>
          </a:p>
        </p:txBody>
      </p:sp>
    </p:spTree>
    <p:extLst>
      <p:ext uri="{BB962C8B-B14F-4D97-AF65-F5344CB8AC3E}">
        <p14:creationId xmlns:p14="http://schemas.microsoft.com/office/powerpoint/2010/main" val="351986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98918" y="411959"/>
            <a:ext cx="16574684" cy="1714500"/>
          </a:xfrm>
        </p:spPr>
        <p:txBody>
          <a:bodyPr/>
          <a:lstStyle/>
          <a:p>
            <a:r>
              <a:rPr lang="en-US"/>
              <a:t>Click to edit Master title style</a:t>
            </a:r>
          </a:p>
        </p:txBody>
      </p:sp>
      <p:sp>
        <p:nvSpPr>
          <p:cNvPr id="3" name="Content Placeholder 2"/>
          <p:cNvSpPr>
            <a:spLocks noGrp="1"/>
          </p:cNvSpPr>
          <p:nvPr>
            <p:ph sz="half" idx="1"/>
          </p:nvPr>
        </p:nvSpPr>
        <p:spPr>
          <a:xfrm>
            <a:off x="798919" y="2400305"/>
            <a:ext cx="8194006" cy="6125792"/>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464081" y="2400305"/>
            <a:ext cx="7909526" cy="6125792"/>
          </a:xfrm>
        </p:spPr>
        <p:txBody>
          <a:bodyPr/>
          <a:lstStyle>
            <a:lvl1pPr>
              <a:defRPr sz="3150"/>
            </a:lvl1pPr>
            <a:lvl2pPr>
              <a:defRPr sz="2700"/>
            </a:lvl2pPr>
            <a:lvl3pPr>
              <a:defRPr sz="2250"/>
            </a:lvl3pPr>
            <a:lvl4pPr>
              <a:defRPr sz="2025"/>
            </a:lvl4pPr>
            <a:lvl5pPr>
              <a:defRPr sz="2025"/>
            </a:lvl5pPr>
            <a:lvl6pPr>
              <a:defRPr sz="2025"/>
            </a:lvl6pPr>
            <a:lvl7pPr>
              <a:defRPr sz="2025"/>
            </a:lvl7pPr>
            <a:lvl8pPr>
              <a:defRPr sz="2025"/>
            </a:lvl8pPr>
            <a:lvl9pPr>
              <a:defRPr sz="20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61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17932" y="411959"/>
            <a:ext cx="11855668" cy="1112045"/>
          </a:xfrm>
        </p:spPr>
        <p:txBody>
          <a:bodyPr>
            <a:noAutofit/>
          </a:bodyPr>
          <a:lstStyle>
            <a:lvl1pPr>
              <a:defRPr sz="4275"/>
            </a:lvl1pPr>
          </a:lstStyle>
          <a:p>
            <a:r>
              <a:rPr lang="en-US"/>
              <a:t>Click to edit Master title style</a:t>
            </a:r>
          </a:p>
        </p:txBody>
      </p:sp>
      <p:sp>
        <p:nvSpPr>
          <p:cNvPr id="3" name="Text Placeholder 2"/>
          <p:cNvSpPr>
            <a:spLocks noGrp="1"/>
          </p:cNvSpPr>
          <p:nvPr>
            <p:ph type="body" idx="1"/>
          </p:nvPr>
        </p:nvSpPr>
        <p:spPr>
          <a:xfrm>
            <a:off x="5517932" y="1822852"/>
            <a:ext cx="5990896" cy="959645"/>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4" name="Content Placeholder 3"/>
          <p:cNvSpPr>
            <a:spLocks noGrp="1"/>
          </p:cNvSpPr>
          <p:nvPr>
            <p:ph sz="half" idx="2"/>
          </p:nvPr>
        </p:nvSpPr>
        <p:spPr>
          <a:xfrm>
            <a:off x="5517932" y="2782491"/>
            <a:ext cx="5990896" cy="5789691"/>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859174" y="1822852"/>
            <a:ext cx="5514428" cy="959645"/>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11859174" y="2782491"/>
            <a:ext cx="5514428" cy="5789691"/>
          </a:xfrm>
        </p:spPr>
        <p:txBody>
          <a:bodyPr/>
          <a:lstStyle>
            <a:lvl1pPr>
              <a:defRPr sz="2700"/>
            </a:lvl1pPr>
            <a:lvl2pPr>
              <a:defRPr sz="225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p:cNvSpPr>
            <a:spLocks noGrp="1"/>
          </p:cNvSpPr>
          <p:nvPr>
            <p:ph type="pic" idx="13"/>
          </p:nvPr>
        </p:nvSpPr>
        <p:spPr>
          <a:xfrm>
            <a:off x="310536" y="411959"/>
            <a:ext cx="4904828" cy="3935585"/>
          </a:xfrm>
          <a:solidFill>
            <a:srgbClr val="545651"/>
          </a:solidFill>
        </p:spPr>
        <p:txBody>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r>
              <a:rPr lang="en-US"/>
              <a:t>Drag picture to placeholder or click icon to add</a:t>
            </a:r>
          </a:p>
        </p:txBody>
      </p:sp>
      <p:sp>
        <p:nvSpPr>
          <p:cNvPr id="12" name="Picture Placeholder 2"/>
          <p:cNvSpPr>
            <a:spLocks noGrp="1"/>
          </p:cNvSpPr>
          <p:nvPr>
            <p:ph type="pic" idx="14"/>
          </p:nvPr>
        </p:nvSpPr>
        <p:spPr>
          <a:xfrm>
            <a:off x="310536" y="4674718"/>
            <a:ext cx="4904828" cy="3897462"/>
          </a:xfrm>
          <a:solidFill>
            <a:srgbClr val="545651"/>
          </a:solidFill>
        </p:spPr>
        <p:txBody>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r>
              <a:rPr lang="en-US"/>
              <a:t>Drag picture to placeholder or click icon to add</a:t>
            </a:r>
          </a:p>
        </p:txBody>
      </p:sp>
    </p:spTree>
    <p:extLst>
      <p:ext uri="{BB962C8B-B14F-4D97-AF65-F5344CB8AC3E}">
        <p14:creationId xmlns:p14="http://schemas.microsoft.com/office/powerpoint/2010/main" val="326155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1208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433446" y="522321"/>
            <a:ext cx="7781048" cy="7850148"/>
          </a:xfrm>
          <a:solidFill>
            <a:srgbClr val="545651"/>
          </a:solidFill>
        </p:spPr>
        <p:txBody>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r>
              <a:rPr lang="en-US"/>
              <a:t>Drag picture to placeholder or click icon to add</a:t>
            </a:r>
          </a:p>
        </p:txBody>
      </p:sp>
      <p:sp>
        <p:nvSpPr>
          <p:cNvPr id="7" name="Content Placeholder 2"/>
          <p:cNvSpPr>
            <a:spLocks noGrp="1"/>
          </p:cNvSpPr>
          <p:nvPr>
            <p:ph idx="1"/>
          </p:nvPr>
        </p:nvSpPr>
        <p:spPr>
          <a:xfrm>
            <a:off x="8726621" y="522325"/>
            <a:ext cx="8870010" cy="7957685"/>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2839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1803" y="409577"/>
            <a:ext cx="10100610" cy="1743077"/>
          </a:xfrm>
        </p:spPr>
        <p:txBody>
          <a:bodyPr anchor="b"/>
          <a:lstStyle>
            <a:lvl1pPr algn="l">
              <a:defRPr sz="2250" b="1"/>
            </a:lvl1pPr>
          </a:lstStyle>
          <a:p>
            <a:r>
              <a:rPr lang="en-US"/>
              <a:t>Click to edit Master title style</a:t>
            </a:r>
          </a:p>
        </p:txBody>
      </p:sp>
      <p:sp>
        <p:nvSpPr>
          <p:cNvPr id="3" name="Content Placeholder 2"/>
          <p:cNvSpPr>
            <a:spLocks noGrp="1"/>
          </p:cNvSpPr>
          <p:nvPr>
            <p:ph idx="1"/>
          </p:nvPr>
        </p:nvSpPr>
        <p:spPr>
          <a:xfrm>
            <a:off x="11929247" y="409582"/>
            <a:ext cx="5444358" cy="8070428"/>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1803" y="2152657"/>
            <a:ext cx="10100610" cy="6327353"/>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Tree>
    <p:extLst>
      <p:ext uri="{BB962C8B-B14F-4D97-AF65-F5344CB8AC3E}">
        <p14:creationId xmlns:p14="http://schemas.microsoft.com/office/powerpoint/2010/main" val="34966282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95409" y="7200902"/>
            <a:ext cx="15878194" cy="850107"/>
          </a:xfrm>
        </p:spPr>
        <p:txBody>
          <a:bodyPr anchor="b"/>
          <a:lstStyle>
            <a:lvl1pPr algn="l">
              <a:defRPr sz="2250" b="1"/>
            </a:lvl1pPr>
          </a:lstStyle>
          <a:p>
            <a:r>
              <a:rPr lang="en-US"/>
              <a:t>Click to edit Master title style</a:t>
            </a:r>
          </a:p>
        </p:txBody>
      </p:sp>
      <p:sp>
        <p:nvSpPr>
          <p:cNvPr id="3" name="Picture Placeholder 2"/>
          <p:cNvSpPr>
            <a:spLocks noGrp="1"/>
          </p:cNvSpPr>
          <p:nvPr>
            <p:ph type="pic" idx="1"/>
          </p:nvPr>
        </p:nvSpPr>
        <p:spPr>
          <a:xfrm>
            <a:off x="1495409" y="604351"/>
            <a:ext cx="15878194" cy="6487019"/>
          </a:xfrm>
        </p:spPr>
        <p:txBody>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r>
              <a:rPr lang="en-US"/>
              <a:t>Drag picture to placeholder or click icon to add</a:t>
            </a:r>
          </a:p>
        </p:txBody>
      </p:sp>
      <p:sp>
        <p:nvSpPr>
          <p:cNvPr id="4" name="Text Placeholder 3"/>
          <p:cNvSpPr>
            <a:spLocks noGrp="1"/>
          </p:cNvSpPr>
          <p:nvPr>
            <p:ph type="body" sz="half" idx="2"/>
          </p:nvPr>
        </p:nvSpPr>
        <p:spPr>
          <a:xfrm>
            <a:off x="1495409" y="8051011"/>
            <a:ext cx="15878194" cy="659435"/>
          </a:xfrm>
        </p:spPr>
        <p:txBody>
          <a:bodyPr/>
          <a:lstStyle>
            <a:lvl1pPr marL="0" indent="0">
              <a:buNone/>
              <a:defRPr sz="1575"/>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a:t>Click to edit Master text styles</a:t>
            </a:r>
          </a:p>
        </p:txBody>
      </p:sp>
    </p:spTree>
    <p:extLst>
      <p:ext uri="{BB962C8B-B14F-4D97-AF65-F5344CB8AC3E}">
        <p14:creationId xmlns:p14="http://schemas.microsoft.com/office/powerpoint/2010/main" val="23376691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g.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29560"/>
            <a:ext cx="18288000" cy="10316561"/>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8227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41"/>
            <a:ext cx="15544800" cy="2205038"/>
          </a:xfrm>
        </p:spPr>
        <p:txBody>
          <a:bodyPr/>
          <a:lstStyle/>
          <a:p>
            <a:r>
              <a:rPr lang="en-US"/>
              <a:t>Click to edit Master title style</a:t>
            </a:r>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729264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742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8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802175" y="645219"/>
            <a:ext cx="16794458" cy="7773339"/>
          </a:xfrm>
          <a:solidFill>
            <a:srgbClr val="545651"/>
          </a:solidFill>
        </p:spPr>
        <p:txBody>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r>
              <a:rPr lang="en-US"/>
              <a:t>Drag picture to placeholder or click icon to add</a:t>
            </a:r>
          </a:p>
        </p:txBody>
      </p:sp>
    </p:spTree>
    <p:extLst>
      <p:ext uri="{BB962C8B-B14F-4D97-AF65-F5344CB8AC3E}">
        <p14:creationId xmlns:p14="http://schemas.microsoft.com/office/powerpoint/2010/main" val="326828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9" name="Rectangle"/>
          <p:cNvSpPr/>
          <p:nvPr/>
        </p:nvSpPr>
        <p:spPr>
          <a:xfrm>
            <a:off x="-1546" y="-26743"/>
            <a:ext cx="18290176" cy="1664783"/>
          </a:xfrm>
          <a:prstGeom prst="rect">
            <a:avLst/>
          </a:prstGeom>
          <a:solidFill>
            <a:srgbClr val="712D3D"/>
          </a:solidFill>
          <a:ln w="12700">
            <a:miter lim="400000"/>
          </a:ln>
          <a:effectLst>
            <a:outerShdw blurRad="63500" dist="25400" dir="5400000" rotWithShape="0">
              <a:srgbClr val="929292">
                <a:alpha val="50000"/>
              </a:srgbClr>
            </a:outerShdw>
          </a:effectLst>
        </p:spPr>
        <p:txBody>
          <a:bodyPr lIns="40184" tIns="40184" rIns="40184" bIns="40184" anchor="ctr"/>
          <a:lstStyle/>
          <a:p>
            <a:pPr defTabSz="462095">
              <a:defRPr sz="2200">
                <a:solidFill>
                  <a:srgbClr val="FFFFFF"/>
                </a:solidFill>
                <a:latin typeface="Helvetica Neue Medium"/>
                <a:ea typeface="Helvetica Neue Medium"/>
                <a:cs typeface="Helvetica Neue Medium"/>
                <a:sym typeface="Helvetica Neue Medium"/>
              </a:defRPr>
            </a:pPr>
            <a:endParaRPr sz="1740"/>
          </a:p>
        </p:txBody>
      </p:sp>
      <p:sp>
        <p:nvSpPr>
          <p:cNvPr id="150" name="Circle"/>
          <p:cNvSpPr/>
          <p:nvPr/>
        </p:nvSpPr>
        <p:spPr>
          <a:xfrm>
            <a:off x="17499010" y="9682283"/>
            <a:ext cx="657552" cy="493166"/>
          </a:xfrm>
          <a:prstGeom prst="ellipse">
            <a:avLst/>
          </a:prstGeom>
          <a:solidFill>
            <a:srgbClr val="D6D5D5"/>
          </a:solidFill>
          <a:ln w="12700">
            <a:miter lim="400000"/>
          </a:ln>
        </p:spPr>
        <p:txBody>
          <a:bodyPr lIns="40184" tIns="40184" rIns="40184" bIns="40184" anchor="ctr"/>
          <a:lstStyle/>
          <a:p>
            <a:pPr defTabSz="462095">
              <a:defRPr sz="2200">
                <a:solidFill>
                  <a:srgbClr val="FFFFFF"/>
                </a:solidFill>
                <a:latin typeface="Helvetica Neue Medium"/>
                <a:ea typeface="Helvetica Neue Medium"/>
                <a:cs typeface="Helvetica Neue Medium"/>
                <a:sym typeface="Helvetica Neue Medium"/>
              </a:defRPr>
            </a:pPr>
            <a:endParaRPr sz="1740"/>
          </a:p>
        </p:txBody>
      </p:sp>
      <p:sp>
        <p:nvSpPr>
          <p:cNvPr id="151" name="Title Text"/>
          <p:cNvSpPr txBox="1">
            <a:spLocks noGrp="1"/>
          </p:cNvSpPr>
          <p:nvPr>
            <p:ph type="title"/>
          </p:nvPr>
        </p:nvSpPr>
        <p:spPr>
          <a:xfrm>
            <a:off x="9203" y="-26743"/>
            <a:ext cx="18269598" cy="1664783"/>
          </a:xfrm>
          <a:prstGeom prst="rect">
            <a:avLst/>
          </a:prstGeom>
          <a:effectLst>
            <a:outerShdw blurRad="63500" dist="25400" dir="5400000" rotWithShape="0">
              <a:srgbClr val="000000">
                <a:alpha val="50000"/>
              </a:srgbClr>
            </a:outerShdw>
          </a:effectLst>
        </p:spPr>
        <p:txBody>
          <a:bodyPr anchor="ctr"/>
          <a:lstStyle>
            <a:lvl1pPr algn="ctr" defTabSz="462095">
              <a:lnSpc>
                <a:spcPct val="100000"/>
              </a:lnSpc>
              <a:defRPr sz="3797" b="0" spc="0">
                <a:solidFill>
                  <a:srgbClr val="FFFFFF"/>
                </a:solidFill>
                <a:latin typeface="凸版文久見出しゴシック エクストラボールド"/>
                <a:ea typeface="凸版文久見出しゴシック エクストラボールド"/>
                <a:cs typeface="凸版文久見出しゴシック エクストラボールド"/>
                <a:sym typeface="凸版文久見出しゴシック エクストラボールド"/>
              </a:defRPr>
            </a:lvl1pPr>
          </a:lstStyle>
          <a:p>
            <a:r>
              <a:t>Title Text</a:t>
            </a:r>
          </a:p>
        </p:txBody>
      </p:sp>
      <p:sp>
        <p:nvSpPr>
          <p:cNvPr id="152" name="Body Level One…"/>
          <p:cNvSpPr txBox="1">
            <a:spLocks noGrp="1"/>
          </p:cNvSpPr>
          <p:nvPr>
            <p:ph type="body" idx="1"/>
          </p:nvPr>
        </p:nvSpPr>
        <p:spPr>
          <a:xfrm>
            <a:off x="527406" y="2075407"/>
            <a:ext cx="17233188" cy="7002353"/>
          </a:xfrm>
          <a:prstGeom prst="rect">
            <a:avLst/>
          </a:prstGeom>
        </p:spPr>
        <p:txBody>
          <a:bodyPr anchor="ctr"/>
          <a:lstStyle>
            <a:lvl1pPr marL="351594" indent="-351594" defTabSz="462095">
              <a:lnSpc>
                <a:spcPct val="100000"/>
              </a:lnSpc>
              <a:spcBef>
                <a:spcPts val="1820"/>
              </a:spcBef>
              <a:buSzPct val="100000"/>
              <a:buChar char="๏"/>
              <a:defRPr sz="2532">
                <a:latin typeface="Times New Roman"/>
                <a:ea typeface="Times New Roman"/>
                <a:cs typeface="Times New Roman"/>
                <a:sym typeface="Times New Roman"/>
              </a:defRPr>
            </a:lvl1pPr>
            <a:lvl2pPr marL="580130" indent="-228536" defTabSz="462095">
              <a:lnSpc>
                <a:spcPct val="100000"/>
              </a:lnSpc>
              <a:spcBef>
                <a:spcPts val="1820"/>
              </a:spcBef>
              <a:buSzPct val="150000"/>
              <a:buChar char="-"/>
              <a:defRPr sz="2216">
                <a:latin typeface="Times New Roman"/>
                <a:ea typeface="Times New Roman"/>
                <a:cs typeface="Times New Roman"/>
                <a:sym typeface="Times New Roman"/>
              </a:defRPr>
            </a:lvl2pPr>
            <a:lvl3pPr marL="1054782" indent="-351594" defTabSz="462095">
              <a:lnSpc>
                <a:spcPct val="100000"/>
              </a:lnSpc>
              <a:spcBef>
                <a:spcPts val="1820"/>
              </a:spcBef>
              <a:buSzPct val="145000"/>
              <a:defRPr sz="2216">
                <a:latin typeface="Times New Roman"/>
                <a:ea typeface="Times New Roman"/>
                <a:cs typeface="Times New Roman"/>
                <a:sym typeface="Times New Roman"/>
              </a:defRPr>
            </a:lvl3pPr>
            <a:lvl4pPr marL="1406376" indent="-351594" defTabSz="462095">
              <a:lnSpc>
                <a:spcPct val="100000"/>
              </a:lnSpc>
              <a:spcBef>
                <a:spcPts val="1820"/>
              </a:spcBef>
              <a:buSzPct val="145000"/>
              <a:defRPr sz="2216">
                <a:latin typeface="Times New Roman"/>
                <a:ea typeface="Times New Roman"/>
                <a:cs typeface="Times New Roman"/>
                <a:sym typeface="Times New Roman"/>
              </a:defRPr>
            </a:lvl4pPr>
            <a:lvl5pPr marL="1757970" indent="-351594" defTabSz="462095">
              <a:lnSpc>
                <a:spcPct val="100000"/>
              </a:lnSpc>
              <a:spcBef>
                <a:spcPts val="1820"/>
              </a:spcBef>
              <a:buSzPct val="145000"/>
              <a:defRPr sz="2216">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7588545" y="9757841"/>
            <a:ext cx="478490" cy="342042"/>
          </a:xfrm>
          <a:prstGeom prst="rect">
            <a:avLst/>
          </a:prstGeom>
        </p:spPr>
        <p:txBody>
          <a:bodyPr anchor="t"/>
          <a:lstStyle>
            <a:lvl1pPr>
              <a:defRPr sz="1266">
                <a:solidFill>
                  <a:srgbClr val="929292"/>
                </a:solidFill>
                <a:latin typeface="Helvetica Neue Light"/>
                <a:ea typeface="Helvetica Neue Light"/>
                <a:cs typeface="Helvetica Neue Light"/>
                <a:sym typeface="Helvetica Neue Light"/>
              </a:defRPr>
            </a:lvl1pPr>
          </a:lstStyle>
          <a:p>
            <a:fld id="{86CB4B4D-7CA3-9044-876B-883B54F8677D}" type="slidenum">
              <a:t>‹#›</a:t>
            </a:fld>
            <a:endParaRPr/>
          </a:p>
        </p:txBody>
      </p:sp>
      <p:pic>
        <p:nvPicPr>
          <p:cNvPr id="154" name="msstate_horizontal_maroon_wwhitebanner_spot.pdf" descr="msstate_horizontal_maroon_wwhitebanner_spot.pdf"/>
          <p:cNvPicPr>
            <a:picLocks noChangeAspect="1"/>
          </p:cNvPicPr>
          <p:nvPr/>
        </p:nvPicPr>
        <p:blipFill>
          <a:blip r:embed="rId2"/>
          <a:stretch>
            <a:fillRect/>
          </a:stretch>
        </p:blipFill>
        <p:spPr>
          <a:xfrm>
            <a:off x="209181" y="9515131"/>
            <a:ext cx="5760938" cy="736970"/>
          </a:xfrm>
          <a:prstGeom prst="rect">
            <a:avLst/>
          </a:prstGeom>
          <a:ln w="12700">
            <a:miter lim="400000"/>
          </a:ln>
        </p:spPr>
      </p:pic>
      <p:sp>
        <p:nvSpPr>
          <p:cNvPr id="155" name="Line"/>
          <p:cNvSpPr/>
          <p:nvPr/>
        </p:nvSpPr>
        <p:spPr>
          <a:xfrm>
            <a:off x="162" y="9460288"/>
            <a:ext cx="18287680" cy="2"/>
          </a:xfrm>
          <a:prstGeom prst="line">
            <a:avLst/>
          </a:prstGeom>
          <a:ln w="25400">
            <a:solidFill>
              <a:srgbClr val="712D3D"/>
            </a:solidFill>
            <a:miter lim="400000"/>
          </a:ln>
        </p:spPr>
        <p:txBody>
          <a:bodyPr lIns="40184" tIns="40184" rIns="40184" bIns="40184" anchor="ctr"/>
          <a:lstStyle/>
          <a:p>
            <a:endParaRPr sz="1424"/>
          </a:p>
        </p:txBody>
      </p:sp>
    </p:spTree>
    <p:extLst>
      <p:ext uri="{BB962C8B-B14F-4D97-AF65-F5344CB8AC3E}">
        <p14:creationId xmlns:p14="http://schemas.microsoft.com/office/powerpoint/2010/main" val="152980488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4.png"/><Relationship Id="rId2" Type="http://schemas.openxmlformats.org/officeDocument/2006/relationships/slideLayout" Target="../slideLayouts/slideLayout37.xml"/><Relationship Id="rId16" Type="http://schemas.openxmlformats.org/officeDocument/2006/relationships/theme" Target="../theme/theme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2496" y="411959"/>
            <a:ext cx="16001104" cy="1714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372496" y="2400302"/>
            <a:ext cx="16001104" cy="5926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a:off x="4" y="8910152"/>
            <a:ext cx="18287996" cy="1376849"/>
          </a:xfrm>
          <a:prstGeom prst="rect">
            <a:avLst/>
          </a:prstGeom>
          <a:solidFill>
            <a:srgbClr val="5D17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99728" y="9189247"/>
            <a:ext cx="6619520" cy="851777"/>
          </a:xfrm>
          <a:prstGeom prst="rect">
            <a:avLst/>
          </a:prstGeom>
        </p:spPr>
      </p:pic>
    </p:spTree>
    <p:extLst>
      <p:ext uri="{BB962C8B-B14F-4D97-AF65-F5344CB8AC3E}">
        <p14:creationId xmlns:p14="http://schemas.microsoft.com/office/powerpoint/2010/main" val="2063477826"/>
      </p:ext>
    </p:extLst>
  </p:cSld>
  <p:clrMap bg1="lt1" tx1="dk1" bg2="lt2" tx2="dk2" accent1="accent1" accent2="accent2" accent3="accent3" accent4="accent4" accent5="accent5" accent6="accent6" hlink="hlink" folHlink="folHlink"/>
  <p:sldLayoutIdLst>
    <p:sldLayoutId id="2147483703" r:id="rId1"/>
  </p:sldLayoutIdLst>
  <p:txStyles>
    <p:titleStyle>
      <a:lvl1pPr algn="ctr"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BE7AD-FBC1-0395-395B-CF2AC8D1B13F}"/>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F0C69D-48F1-D4AE-F8F1-3B2E384E60EA}"/>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F3FDA-A4EF-C09D-62E7-D2020430EF23}"/>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BFCADCB9-918E-4740-9A13-C60D1EF7ED8F}" type="datetimeFigureOut">
              <a:rPr lang="en-US" smtClean="0"/>
              <a:t>5/21/2024</a:t>
            </a:fld>
            <a:endParaRPr lang="en-US"/>
          </a:p>
        </p:txBody>
      </p:sp>
      <p:sp>
        <p:nvSpPr>
          <p:cNvPr id="5" name="Footer Placeholder 4">
            <a:extLst>
              <a:ext uri="{FF2B5EF4-FFF2-40B4-BE49-F238E27FC236}">
                <a16:creationId xmlns:a16="http://schemas.microsoft.com/office/drawing/2014/main" id="{F332419E-3393-757A-EE34-DA11202CE94E}"/>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19BD0B-9510-17FF-7151-2B01000DA7CB}"/>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70F3A634-7675-4F12-A470-1C062A7CEB2D}" type="slidenum">
              <a:rPr lang="en-US" smtClean="0"/>
              <a:t>‹#›</a:t>
            </a:fld>
            <a:endParaRPr lang="en-US"/>
          </a:p>
        </p:txBody>
      </p:sp>
    </p:spTree>
    <p:extLst>
      <p:ext uri="{BB962C8B-B14F-4D97-AF65-F5344CB8AC3E}">
        <p14:creationId xmlns:p14="http://schemas.microsoft.com/office/powerpoint/2010/main" val="927925543"/>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6216" y="1044323"/>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8627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057900" y="9779171"/>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779171"/>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86B28610-23C7-401A-BC94-29C587A81523}" type="slidenum">
              <a:rPr lang="en-US" smtClean="0"/>
              <a:t>‹#›</a:t>
            </a:fld>
            <a:endParaRPr lang="en-US"/>
          </a:p>
        </p:txBody>
      </p:sp>
      <p:sp>
        <p:nvSpPr>
          <p:cNvPr id="7" name="Rectangle 6"/>
          <p:cNvSpPr/>
          <p:nvPr userDrawn="1"/>
        </p:nvSpPr>
        <p:spPr>
          <a:xfrm>
            <a:off x="0" y="1115117"/>
            <a:ext cx="18288000" cy="68579"/>
          </a:xfrm>
          <a:prstGeom prst="rect">
            <a:avLst/>
          </a:prstGeom>
          <a:solidFill>
            <a:srgbClr val="712D3D"/>
          </a:solidFill>
          <a:ln>
            <a:solidFill>
              <a:srgbClr val="6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9" name="Rectangle 7"/>
          <p:cNvSpPr>
            <a:spLocks noChangeArrowheads="1"/>
          </p:cNvSpPr>
          <p:nvPr userDrawn="1"/>
        </p:nvSpPr>
        <p:spPr bwMode="auto">
          <a:xfrm>
            <a:off x="0" y="9829800"/>
            <a:ext cx="18288000" cy="457200"/>
          </a:xfrm>
          <a:prstGeom prst="rect">
            <a:avLst/>
          </a:prstGeom>
          <a:solidFill>
            <a:srgbClr val="712D3D">
              <a:alpha val="65000"/>
            </a:srgbClr>
          </a:solidFill>
          <a:ln w="9525">
            <a:noFill/>
            <a:miter lim="800000"/>
            <a:headEnd/>
            <a:tailEnd/>
          </a:ln>
          <a:effectLst/>
        </p:spPr>
        <p:txBody>
          <a:bodyPr wrap="none" anchor="ctr"/>
          <a:lstStyle/>
          <a:p>
            <a:pPr eaLnBrk="0" fontAlgn="base" hangingPunct="0">
              <a:spcBef>
                <a:spcPct val="0"/>
              </a:spcBef>
              <a:spcAft>
                <a:spcPct val="0"/>
              </a:spcAft>
              <a:defRPr/>
            </a:pPr>
            <a:endParaRPr lang="en-US" sz="3600">
              <a:solidFill>
                <a:srgbClr val="000000"/>
              </a:solidFill>
              <a:latin typeface="Arial" charset="0"/>
            </a:endParaRPr>
          </a:p>
        </p:txBody>
      </p:sp>
      <p:pic>
        <p:nvPicPr>
          <p:cNvPr id="10" name="Picture 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304803" y="9700681"/>
            <a:ext cx="3657598" cy="81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userDrawn="1"/>
        </p:nvPicPr>
        <p:blipFill>
          <a:blip r:embed="rId14"/>
          <a:stretch>
            <a:fillRect/>
          </a:stretch>
        </p:blipFill>
        <p:spPr>
          <a:xfrm>
            <a:off x="9304148" y="103892"/>
            <a:ext cx="8941684" cy="1011225"/>
          </a:xfrm>
          <a:prstGeom prst="rect">
            <a:avLst/>
          </a:prstGeom>
        </p:spPr>
      </p:pic>
    </p:spTree>
    <p:extLst>
      <p:ext uri="{BB962C8B-B14F-4D97-AF65-F5344CB8AC3E}">
        <p14:creationId xmlns:p14="http://schemas.microsoft.com/office/powerpoint/2010/main" val="414726207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90"/>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7"/>
            <a:ext cx="4114800" cy="547688"/>
          </a:xfrm>
          <a:prstGeom prst="rect">
            <a:avLst/>
          </a:prstGeom>
        </p:spPr>
        <p:txBody>
          <a:bodyPr vert="horz" lIns="91440" tIns="45720" rIns="91440" bIns="45720" rtlCol="0" anchor="ctr"/>
          <a:lstStyle>
            <a:lvl1pPr algn="l">
              <a:defRPr sz="1350">
                <a:solidFill>
                  <a:schemeClr val="tx1">
                    <a:tint val="75000"/>
                  </a:schemeClr>
                </a:solidFill>
              </a:defRPr>
            </a:lvl1pPr>
          </a:lstStyle>
          <a:p>
            <a:fld id="{59756B1D-77EF-B547-94EA-813574AA1D5D}" type="datetimeFigureOut">
              <a:rPr lang="en-US" smtClean="0"/>
              <a:t>5/21/2024</a:t>
            </a:fld>
            <a:endParaRPr lang="en-US"/>
          </a:p>
        </p:txBody>
      </p:sp>
      <p:sp>
        <p:nvSpPr>
          <p:cNvPr id="5" name="Footer Placeholder 4"/>
          <p:cNvSpPr>
            <a:spLocks noGrp="1"/>
          </p:cNvSpPr>
          <p:nvPr>
            <p:ph type="ftr" sz="quarter" idx="3"/>
          </p:nvPr>
        </p:nvSpPr>
        <p:spPr>
          <a:xfrm>
            <a:off x="6057900" y="9534527"/>
            <a:ext cx="6172200" cy="547688"/>
          </a:xfrm>
          <a:prstGeom prst="rect">
            <a:avLst/>
          </a:prstGeom>
        </p:spPr>
        <p:txBody>
          <a:bodyPr vert="horz" lIns="91440" tIns="45720" rIns="91440" bIns="45720" rtlCol="0" anchor="ctr"/>
          <a:lstStyle>
            <a:lvl1pPr algn="ctr">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7"/>
            <a:ext cx="4114800"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774498B8-0E46-2849-B705-35F1739C8ED8}" type="slidenum">
              <a:rPr lang="en-US" smtClean="0"/>
              <a:t>‹#›</a:t>
            </a:fld>
            <a:endParaRPr lang="en-US"/>
          </a:p>
        </p:txBody>
      </p:sp>
    </p:spTree>
    <p:extLst>
      <p:ext uri="{BB962C8B-B14F-4D97-AF65-F5344CB8AC3E}">
        <p14:creationId xmlns:p14="http://schemas.microsoft.com/office/powerpoint/2010/main" val="115789123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1028700" rtl="0" eaLnBrk="1" latinLnBrk="0" hangingPunct="1">
        <a:lnSpc>
          <a:spcPct val="90000"/>
        </a:lnSpc>
        <a:spcBef>
          <a:spcPct val="0"/>
        </a:spcBef>
        <a:buNone/>
        <a:defRPr sz="4950" kern="1200">
          <a:solidFill>
            <a:schemeClr val="tx1"/>
          </a:solidFill>
          <a:latin typeface="+mj-lt"/>
          <a:ea typeface="+mj-ea"/>
          <a:cs typeface="+mj-cs"/>
        </a:defRPr>
      </a:lvl1pPr>
    </p:titleStyle>
    <p:bodyStyle>
      <a:lvl1pPr marL="257175" indent="-257175" algn="l" defTabSz="1028700" rtl="0" eaLnBrk="1" latinLnBrk="0" hangingPunct="1">
        <a:lnSpc>
          <a:spcPct val="90000"/>
        </a:lnSpc>
        <a:spcBef>
          <a:spcPts val="1125"/>
        </a:spcBef>
        <a:buFont typeface="Arial" panose="020B0604020202020204" pitchFamily="34" charset="0"/>
        <a:buChar char="•"/>
        <a:defRPr sz="3150" kern="1200">
          <a:solidFill>
            <a:schemeClr val="tx1"/>
          </a:solidFill>
          <a:latin typeface="+mn-lt"/>
          <a:ea typeface="+mn-ea"/>
          <a:cs typeface="+mn-cs"/>
        </a:defRPr>
      </a:lvl1pPr>
      <a:lvl2pPr marL="771525" indent="-257175" algn="l" defTabSz="1028700" rtl="0" eaLnBrk="1" latinLnBrk="0" hangingPunct="1">
        <a:lnSpc>
          <a:spcPct val="90000"/>
        </a:lnSpc>
        <a:spcBef>
          <a:spcPts val="563"/>
        </a:spcBef>
        <a:buFont typeface="Arial" panose="020B0604020202020204" pitchFamily="34" charset="0"/>
        <a:buChar char="•"/>
        <a:defRPr sz="2700" kern="1200">
          <a:solidFill>
            <a:schemeClr val="tx1"/>
          </a:solidFill>
          <a:latin typeface="+mn-lt"/>
          <a:ea typeface="+mn-ea"/>
          <a:cs typeface="+mn-cs"/>
        </a:defRPr>
      </a:lvl2pPr>
      <a:lvl3pPr marL="1285875" indent="-257175" algn="l" defTabSz="1028700" rtl="0" eaLnBrk="1" latinLnBrk="0" hangingPunct="1">
        <a:lnSpc>
          <a:spcPct val="90000"/>
        </a:lnSpc>
        <a:spcBef>
          <a:spcPts val="563"/>
        </a:spcBef>
        <a:buFont typeface="Arial" panose="020B0604020202020204" pitchFamily="34" charset="0"/>
        <a:buChar char="•"/>
        <a:defRPr sz="2250" kern="1200">
          <a:solidFill>
            <a:schemeClr val="tx1"/>
          </a:solidFill>
          <a:latin typeface="+mn-lt"/>
          <a:ea typeface="+mn-ea"/>
          <a:cs typeface="+mn-cs"/>
        </a:defRPr>
      </a:lvl3pPr>
      <a:lvl4pPr marL="180022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4pPr>
      <a:lvl5pPr marL="231457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5pPr>
      <a:lvl6pPr marL="282892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6pPr>
      <a:lvl7pPr marL="334327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7pPr>
      <a:lvl8pPr marL="385762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8pPr>
      <a:lvl9pPr marL="4371975" indent="-257175" algn="l" defTabSz="1028700" rtl="0" eaLnBrk="1" latinLnBrk="0" hangingPunct="1">
        <a:lnSpc>
          <a:spcPct val="90000"/>
        </a:lnSpc>
        <a:spcBef>
          <a:spcPts val="563"/>
        </a:spcBef>
        <a:buFont typeface="Arial" panose="020B0604020202020204" pitchFamily="34" charset="0"/>
        <a:buChar char="•"/>
        <a:defRPr sz="2025" kern="1200">
          <a:solidFill>
            <a:schemeClr val="tx1"/>
          </a:solidFill>
          <a:latin typeface="+mn-lt"/>
          <a:ea typeface="+mn-ea"/>
          <a:cs typeface="+mn-cs"/>
        </a:defRPr>
      </a:lvl9pPr>
    </p:bodyStyle>
    <p:other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2496" y="411959"/>
            <a:ext cx="16001104" cy="1714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372496" y="2400302"/>
            <a:ext cx="16001104" cy="5926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a:off x="6" y="8910155"/>
            <a:ext cx="18287996" cy="1376849"/>
          </a:xfrm>
          <a:prstGeom prst="rect">
            <a:avLst/>
          </a:prstGeom>
          <a:solidFill>
            <a:srgbClr val="5D17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25"/>
          </a:p>
        </p:txBody>
      </p:sp>
      <p:pic>
        <p:nvPicPr>
          <p:cNvPr id="11" name="Picture 1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99730" y="9189250"/>
            <a:ext cx="6619520" cy="851777"/>
          </a:xfrm>
          <a:prstGeom prst="rect">
            <a:avLst/>
          </a:prstGeom>
        </p:spPr>
      </p:pic>
    </p:spTree>
    <p:extLst>
      <p:ext uri="{BB962C8B-B14F-4D97-AF65-F5344CB8AC3E}">
        <p14:creationId xmlns:p14="http://schemas.microsoft.com/office/powerpoint/2010/main" val="30021570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Lst>
  <p:txStyles>
    <p:titleStyle>
      <a:lvl1pPr algn="ctr" defTabSz="514350" rtl="0" eaLnBrk="1" latinLnBrk="0" hangingPunct="1">
        <a:spcBef>
          <a:spcPct val="0"/>
        </a:spcBef>
        <a:buNone/>
        <a:defRPr sz="4950" kern="1200">
          <a:solidFill>
            <a:schemeClr val="tx2"/>
          </a:solidFill>
          <a:latin typeface="+mj-lt"/>
          <a:ea typeface="+mj-ea"/>
          <a:cs typeface="+mj-cs"/>
        </a:defRPr>
      </a:lvl1pPr>
    </p:titleStyle>
    <p:bodyStyle>
      <a:lvl1pPr marL="385763" indent="-385763" algn="l" defTabSz="514350" rtl="0" eaLnBrk="1" latinLnBrk="0" hangingPunct="1">
        <a:spcBef>
          <a:spcPct val="20000"/>
        </a:spcBef>
        <a:buFont typeface="Arial"/>
        <a:buChar char="•"/>
        <a:defRPr sz="3600" kern="1200">
          <a:solidFill>
            <a:schemeClr val="tx1"/>
          </a:solidFill>
          <a:latin typeface="+mn-lt"/>
          <a:ea typeface="+mn-ea"/>
          <a:cs typeface="+mn-cs"/>
        </a:defRPr>
      </a:lvl1pPr>
      <a:lvl2pPr marL="835820" indent="-321470" algn="l" defTabSz="514350" rtl="0" eaLnBrk="1" latinLnBrk="0" hangingPunct="1">
        <a:spcBef>
          <a:spcPct val="20000"/>
        </a:spcBef>
        <a:buFont typeface="Arial"/>
        <a:buChar char="–"/>
        <a:defRPr sz="3150" kern="1200">
          <a:solidFill>
            <a:srgbClr val="2D2E2B"/>
          </a:solidFill>
          <a:latin typeface="+mn-lt"/>
          <a:ea typeface="+mn-ea"/>
          <a:cs typeface="+mn-cs"/>
        </a:defRPr>
      </a:lvl2pPr>
      <a:lvl3pPr marL="1285875" indent="-257175" algn="l" defTabSz="514350" rtl="0" eaLnBrk="1" latinLnBrk="0" hangingPunct="1">
        <a:spcBef>
          <a:spcPct val="20000"/>
        </a:spcBef>
        <a:buFont typeface="Arial"/>
        <a:buChar char="•"/>
        <a:defRPr sz="2700" kern="1200">
          <a:solidFill>
            <a:srgbClr val="545651"/>
          </a:solidFill>
          <a:latin typeface="+mn-lt"/>
          <a:ea typeface="+mn-ea"/>
          <a:cs typeface="+mn-cs"/>
        </a:defRPr>
      </a:lvl3pPr>
      <a:lvl4pPr marL="1800225" indent="-257175" algn="l" defTabSz="514350" rtl="0" eaLnBrk="1" latinLnBrk="0" hangingPunct="1">
        <a:spcBef>
          <a:spcPct val="20000"/>
        </a:spcBef>
        <a:buFont typeface="Arial"/>
        <a:buChar char="–"/>
        <a:defRPr sz="2250" kern="1200">
          <a:solidFill>
            <a:srgbClr val="545651"/>
          </a:solidFill>
          <a:latin typeface="+mn-lt"/>
          <a:ea typeface="+mn-ea"/>
          <a:cs typeface="+mn-cs"/>
        </a:defRPr>
      </a:lvl4pPr>
      <a:lvl5pPr marL="2314575" indent="-257175" algn="l" defTabSz="514350" rtl="0" eaLnBrk="1" latinLnBrk="0" hangingPunct="1">
        <a:spcBef>
          <a:spcPct val="20000"/>
        </a:spcBef>
        <a:buFont typeface="Arial"/>
        <a:buChar char="»"/>
        <a:defRPr sz="2250" kern="1200">
          <a:solidFill>
            <a:srgbClr val="545651"/>
          </a:solidFill>
          <a:latin typeface="+mn-lt"/>
          <a:ea typeface="+mn-ea"/>
          <a:cs typeface="+mn-cs"/>
        </a:defRPr>
      </a:lvl5pPr>
      <a:lvl6pPr marL="2828925" indent="-257175" algn="l" defTabSz="514350" rtl="0" eaLnBrk="1" latinLnBrk="0" hangingPunct="1">
        <a:spcBef>
          <a:spcPct val="20000"/>
        </a:spcBef>
        <a:buFont typeface="Arial"/>
        <a:buChar char="•"/>
        <a:defRPr sz="2250" kern="1200">
          <a:solidFill>
            <a:schemeClr val="tx1"/>
          </a:solidFill>
          <a:latin typeface="+mn-lt"/>
          <a:ea typeface="+mn-ea"/>
          <a:cs typeface="+mn-cs"/>
        </a:defRPr>
      </a:lvl6pPr>
      <a:lvl7pPr marL="3343275" indent="-257175" algn="l" defTabSz="514350" rtl="0" eaLnBrk="1" latinLnBrk="0" hangingPunct="1">
        <a:spcBef>
          <a:spcPct val="20000"/>
        </a:spcBef>
        <a:buFont typeface="Arial"/>
        <a:buChar char="•"/>
        <a:defRPr sz="2250" kern="1200">
          <a:solidFill>
            <a:schemeClr val="tx1"/>
          </a:solidFill>
          <a:latin typeface="+mn-lt"/>
          <a:ea typeface="+mn-ea"/>
          <a:cs typeface="+mn-cs"/>
        </a:defRPr>
      </a:lvl7pPr>
      <a:lvl8pPr marL="3857625" indent="-257175" algn="l" defTabSz="514350" rtl="0" eaLnBrk="1" latinLnBrk="0" hangingPunct="1">
        <a:spcBef>
          <a:spcPct val="20000"/>
        </a:spcBef>
        <a:buFont typeface="Arial"/>
        <a:buChar char="•"/>
        <a:defRPr sz="2250" kern="1200">
          <a:solidFill>
            <a:schemeClr val="tx1"/>
          </a:solidFill>
          <a:latin typeface="+mn-lt"/>
          <a:ea typeface="+mn-ea"/>
          <a:cs typeface="+mn-cs"/>
        </a:defRPr>
      </a:lvl8pPr>
      <a:lvl9pPr marL="4371975" indent="-257175" algn="l" defTabSz="514350" rtl="0" eaLnBrk="1" latinLnBrk="0" hangingPunct="1">
        <a:spcBef>
          <a:spcPct val="20000"/>
        </a:spcBef>
        <a:buFont typeface="Arial"/>
        <a:buChar char="•"/>
        <a:defRPr sz="2250" kern="1200">
          <a:solidFill>
            <a:schemeClr val="tx1"/>
          </a:solidFill>
          <a:latin typeface="+mn-lt"/>
          <a:ea typeface="+mn-ea"/>
          <a:cs typeface="+mn-cs"/>
        </a:defRPr>
      </a:lvl9pPr>
    </p:bodyStyle>
    <p:otherStyle>
      <a:defPPr>
        <a:defRPr lang="en-US"/>
      </a:defPPr>
      <a:lvl1pPr marL="0" algn="l" defTabSz="514350" rtl="0" eaLnBrk="1" latinLnBrk="0" hangingPunct="1">
        <a:defRPr sz="2025" kern="1200">
          <a:solidFill>
            <a:schemeClr val="tx1"/>
          </a:solidFill>
          <a:latin typeface="+mn-lt"/>
          <a:ea typeface="+mn-ea"/>
          <a:cs typeface="+mn-cs"/>
        </a:defRPr>
      </a:lvl1pPr>
      <a:lvl2pPr marL="514350" algn="l" defTabSz="514350" rtl="0" eaLnBrk="1" latinLnBrk="0" hangingPunct="1">
        <a:defRPr sz="2025" kern="1200">
          <a:solidFill>
            <a:schemeClr val="tx1"/>
          </a:solidFill>
          <a:latin typeface="+mn-lt"/>
          <a:ea typeface="+mn-ea"/>
          <a:cs typeface="+mn-cs"/>
        </a:defRPr>
      </a:lvl2pPr>
      <a:lvl3pPr marL="1028700" algn="l" defTabSz="514350" rtl="0" eaLnBrk="1" latinLnBrk="0" hangingPunct="1">
        <a:defRPr sz="2025" kern="1200">
          <a:solidFill>
            <a:schemeClr val="tx1"/>
          </a:solidFill>
          <a:latin typeface="+mn-lt"/>
          <a:ea typeface="+mn-ea"/>
          <a:cs typeface="+mn-cs"/>
        </a:defRPr>
      </a:lvl3pPr>
      <a:lvl4pPr marL="1543050" algn="l" defTabSz="514350" rtl="0" eaLnBrk="1" latinLnBrk="0" hangingPunct="1">
        <a:defRPr sz="2025" kern="1200">
          <a:solidFill>
            <a:schemeClr val="tx1"/>
          </a:solidFill>
          <a:latin typeface="+mn-lt"/>
          <a:ea typeface="+mn-ea"/>
          <a:cs typeface="+mn-cs"/>
        </a:defRPr>
      </a:lvl4pPr>
      <a:lvl5pPr marL="2057400" algn="l" defTabSz="514350" rtl="0" eaLnBrk="1" latinLnBrk="0" hangingPunct="1">
        <a:defRPr sz="2025" kern="1200">
          <a:solidFill>
            <a:schemeClr val="tx1"/>
          </a:solidFill>
          <a:latin typeface="+mn-lt"/>
          <a:ea typeface="+mn-ea"/>
          <a:cs typeface="+mn-cs"/>
        </a:defRPr>
      </a:lvl5pPr>
      <a:lvl6pPr marL="2571750" algn="l" defTabSz="514350" rtl="0" eaLnBrk="1" latinLnBrk="0" hangingPunct="1">
        <a:defRPr sz="2025" kern="1200">
          <a:solidFill>
            <a:schemeClr val="tx1"/>
          </a:solidFill>
          <a:latin typeface="+mn-lt"/>
          <a:ea typeface="+mn-ea"/>
          <a:cs typeface="+mn-cs"/>
        </a:defRPr>
      </a:lvl6pPr>
      <a:lvl7pPr marL="3086100" algn="l" defTabSz="514350" rtl="0" eaLnBrk="1" latinLnBrk="0" hangingPunct="1">
        <a:defRPr sz="2025" kern="1200">
          <a:solidFill>
            <a:schemeClr val="tx1"/>
          </a:solidFill>
          <a:latin typeface="+mn-lt"/>
          <a:ea typeface="+mn-ea"/>
          <a:cs typeface="+mn-cs"/>
        </a:defRPr>
      </a:lvl7pPr>
      <a:lvl8pPr marL="3600450" algn="l" defTabSz="514350" rtl="0" eaLnBrk="1" latinLnBrk="0" hangingPunct="1">
        <a:defRPr sz="2025" kern="1200">
          <a:solidFill>
            <a:schemeClr val="tx1"/>
          </a:solidFill>
          <a:latin typeface="+mn-lt"/>
          <a:ea typeface="+mn-ea"/>
          <a:cs typeface="+mn-cs"/>
        </a:defRPr>
      </a:lvl8pPr>
      <a:lvl9pPr marL="4114800" algn="l" defTabSz="51435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32.jp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30.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xml"/><Relationship Id="rId1" Type="http://schemas.openxmlformats.org/officeDocument/2006/relationships/slideLayout" Target="../slideLayouts/slideLayout48.xml"/><Relationship Id="rId4" Type="http://schemas.openxmlformats.org/officeDocument/2006/relationships/image" Target="../media/image46.jp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8.xml"/><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emf"/><Relationship Id="rId1" Type="http://schemas.openxmlformats.org/officeDocument/2006/relationships/slideLayout" Target="../slideLayouts/slideLayout13.xml"/><Relationship Id="rId4" Type="http://schemas.openxmlformats.org/officeDocument/2006/relationships/image" Target="../media/image62.emf"/></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9.jpeg"/><Relationship Id="rId5" Type="http://schemas.openxmlformats.org/officeDocument/2006/relationships/image" Target="../media/image98.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106.png"/><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0.jpe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4.xml"/><Relationship Id="rId4" Type="http://schemas.openxmlformats.org/officeDocument/2006/relationships/image" Target="../media/image22.jp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7.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diagramLayout" Target="../diagrams/layout1.xml"/><Relationship Id="rId7" Type="http://schemas.openxmlformats.org/officeDocument/2006/relationships/image" Target="../media/image8.png"/><Relationship Id="rId12" Type="http://schemas.openxmlformats.org/officeDocument/2006/relationships/image" Target="../media/image60.emf"/><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7.png"/><Relationship Id="rId5" Type="http://schemas.openxmlformats.org/officeDocument/2006/relationships/diagramColors" Target="../diagrams/colors1.xml"/><Relationship Id="rId10" Type="http://schemas.openxmlformats.org/officeDocument/2006/relationships/image" Target="../media/image124.jpeg"/><Relationship Id="rId4" Type="http://schemas.openxmlformats.org/officeDocument/2006/relationships/diagramQuickStyle" Target="../diagrams/quickStyle1.xml"/><Relationship Id="rId9" Type="http://schemas.openxmlformats.org/officeDocument/2006/relationships/image" Target="../media/image92.png"/></Relationships>
</file>

<file path=ppt/slides/_rels/slide5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6.png"/><Relationship Id="rId7" Type="http://schemas.openxmlformats.org/officeDocument/2006/relationships/image" Target="../media/image16.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7.png"/><Relationship Id="rId9" Type="http://schemas.openxmlformats.org/officeDocument/2006/relationships/image" Target="../media/image1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6EDAB9-FCAD-FFBC-D52C-FE4381DF4D8B}"/>
              </a:ext>
            </a:extLst>
          </p:cNvPr>
          <p:cNvPicPr>
            <a:picLocks noChangeAspect="1"/>
          </p:cNvPicPr>
          <p:nvPr/>
        </p:nvPicPr>
        <p:blipFill>
          <a:blip r:embed="rId2"/>
          <a:stretch>
            <a:fillRect/>
          </a:stretch>
        </p:blipFill>
        <p:spPr>
          <a:xfrm>
            <a:off x="-21822" y="2212827"/>
            <a:ext cx="18288000" cy="3443368"/>
          </a:xfrm>
          <a:prstGeom prst="rect">
            <a:avLst/>
          </a:prstGeom>
        </p:spPr>
      </p:pic>
      <p:grpSp>
        <p:nvGrpSpPr>
          <p:cNvPr id="3" name="Group 3"/>
          <p:cNvGrpSpPr/>
          <p:nvPr/>
        </p:nvGrpSpPr>
        <p:grpSpPr>
          <a:xfrm>
            <a:off x="-21818" y="8724900"/>
            <a:ext cx="18288000" cy="1591056"/>
            <a:chOff x="0" y="0"/>
            <a:chExt cx="4816593" cy="777084"/>
          </a:xfrm>
        </p:grpSpPr>
        <p:sp>
          <p:nvSpPr>
            <p:cNvPr id="4" name="Freeform 4"/>
            <p:cNvSpPr/>
            <p:nvPr/>
          </p:nvSpPr>
          <p:spPr>
            <a:xfrm>
              <a:off x="0" y="0"/>
              <a:ext cx="4816592" cy="777084"/>
            </a:xfrm>
            <a:custGeom>
              <a:avLst/>
              <a:gdLst/>
              <a:ahLst/>
              <a:cxnLst/>
              <a:rect l="l" t="t" r="r" b="b"/>
              <a:pathLst>
                <a:path w="4816592" h="777084">
                  <a:moveTo>
                    <a:pt x="0" y="0"/>
                  </a:moveTo>
                  <a:lnTo>
                    <a:pt x="4816592" y="0"/>
                  </a:lnTo>
                  <a:lnTo>
                    <a:pt x="4816592" y="777084"/>
                  </a:lnTo>
                  <a:lnTo>
                    <a:pt x="0" y="777084"/>
                  </a:lnTo>
                  <a:close/>
                </a:path>
              </a:pathLst>
            </a:custGeom>
            <a:solidFill>
              <a:srgbClr val="5D1725"/>
            </a:solidFill>
          </p:spPr>
          <p:txBody>
            <a:bodyPr/>
            <a:lstStyle/>
            <a:p>
              <a:endParaRPr lang="en-US"/>
            </a:p>
          </p:txBody>
        </p:sp>
        <p:sp>
          <p:nvSpPr>
            <p:cNvPr id="5" name="TextBox 5"/>
            <p:cNvSpPr txBox="1"/>
            <p:nvPr/>
          </p:nvSpPr>
          <p:spPr>
            <a:xfrm>
              <a:off x="0" y="-38100"/>
              <a:ext cx="4816593" cy="815184"/>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838200" y="6136808"/>
            <a:ext cx="16230600" cy="2186368"/>
          </a:xfrm>
          <a:prstGeom prst="rect">
            <a:avLst/>
          </a:prstGeom>
        </p:spPr>
        <p:txBody>
          <a:bodyPr lIns="0" tIns="0" rIns="0" bIns="0" rtlCol="0" anchor="t">
            <a:spAutoFit/>
          </a:bodyPr>
          <a:lstStyle/>
          <a:p>
            <a:pPr algn="ctr">
              <a:lnSpc>
                <a:spcPct val="114000"/>
              </a:lnSpc>
              <a:spcBef>
                <a:spcPct val="0"/>
              </a:spcBef>
            </a:pPr>
            <a:r>
              <a:rPr lang="en-US" sz="3200" b="1" spc="843" dirty="0">
                <a:solidFill>
                  <a:srgbClr val="2B2C30"/>
                </a:solidFill>
              </a:rPr>
              <a:t>Mississippi State University</a:t>
            </a:r>
          </a:p>
          <a:p>
            <a:pPr algn="ctr">
              <a:lnSpc>
                <a:spcPct val="114000"/>
              </a:lnSpc>
              <a:spcBef>
                <a:spcPct val="0"/>
              </a:spcBef>
            </a:pPr>
            <a:r>
              <a:rPr lang="en-US" sz="3200" b="1" spc="843" dirty="0">
                <a:solidFill>
                  <a:srgbClr val="2B2C30"/>
                </a:solidFill>
              </a:rPr>
              <a:t>Cooperative Research Synthesis</a:t>
            </a:r>
          </a:p>
          <a:p>
            <a:pPr algn="ctr">
              <a:lnSpc>
                <a:spcPct val="114000"/>
              </a:lnSpc>
              <a:spcBef>
                <a:spcPct val="0"/>
              </a:spcBef>
            </a:pPr>
            <a:endParaRPr lang="en-US" sz="1400" spc="843" dirty="0">
              <a:solidFill>
                <a:srgbClr val="2B2C30"/>
              </a:solidFill>
            </a:endParaRPr>
          </a:p>
          <a:p>
            <a:pPr algn="ctr">
              <a:lnSpc>
                <a:spcPct val="114000"/>
              </a:lnSpc>
              <a:spcBef>
                <a:spcPct val="0"/>
              </a:spcBef>
            </a:pPr>
            <a:r>
              <a:rPr lang="en-US" sz="2400" i="1" spc="843" dirty="0">
                <a:solidFill>
                  <a:srgbClr val="2B2C30"/>
                </a:solidFill>
              </a:rPr>
              <a:t>USDA ARS Geospatial and Environmental Epidemiology Research Unit</a:t>
            </a:r>
          </a:p>
          <a:p>
            <a:pPr algn="ctr">
              <a:lnSpc>
                <a:spcPct val="114000"/>
              </a:lnSpc>
              <a:spcBef>
                <a:spcPct val="0"/>
              </a:spcBef>
            </a:pPr>
            <a:r>
              <a:rPr lang="en-US" sz="2400" i="1" spc="843" dirty="0">
                <a:solidFill>
                  <a:srgbClr val="2B2C30"/>
                </a:solidFill>
              </a:rPr>
              <a:t> May 2024 Scoping Workshop</a:t>
            </a:r>
          </a:p>
        </p:txBody>
      </p:sp>
      <p:sp>
        <p:nvSpPr>
          <p:cNvPr id="8" name="TextBox 8"/>
          <p:cNvSpPr txBox="1"/>
          <p:nvPr/>
        </p:nvSpPr>
        <p:spPr>
          <a:xfrm>
            <a:off x="1092234" y="314955"/>
            <a:ext cx="16408332" cy="1636154"/>
          </a:xfrm>
          <a:prstGeom prst="rect">
            <a:avLst/>
          </a:prstGeom>
        </p:spPr>
        <p:txBody>
          <a:bodyPr lIns="0" tIns="0" rIns="0" bIns="0" rtlCol="0" anchor="t">
            <a:spAutoFit/>
          </a:bodyPr>
          <a:lstStyle/>
          <a:p>
            <a:pPr algn="ctr">
              <a:lnSpc>
                <a:spcPct val="114000"/>
              </a:lnSpc>
            </a:pPr>
            <a:r>
              <a:rPr lang="en-US" sz="4800" b="1" dirty="0">
                <a:solidFill>
                  <a:srgbClr val="2B2C30"/>
                </a:solidFill>
              </a:rPr>
              <a:t>Developing Detection and Modeling Tools for the Geospatial and Environmental Epidemiology of Animal Disease</a:t>
            </a:r>
          </a:p>
        </p:txBody>
      </p:sp>
      <p:pic>
        <p:nvPicPr>
          <p:cNvPr id="2050" name="Picture 2">
            <a:extLst>
              <a:ext uri="{FF2B5EF4-FFF2-40B4-BE49-F238E27FC236}">
                <a16:creationId xmlns:a16="http://schemas.microsoft.com/office/drawing/2014/main" id="{7AE3C36F-0876-5D5F-2B4C-ED72AD47C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033982"/>
            <a:ext cx="5638800" cy="9728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USDA ARS logo - Vegetable Growers News">
            <a:extLst>
              <a:ext uri="{FF2B5EF4-FFF2-40B4-BE49-F238E27FC236}">
                <a16:creationId xmlns:a16="http://schemas.microsoft.com/office/drawing/2014/main" id="{FD3E50C7-B9FE-770F-BC40-E2D72A36A2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82010" y="8877300"/>
            <a:ext cx="3977390" cy="1265365"/>
          </a:xfrm>
          <a:prstGeom prst="rect">
            <a:avLst/>
          </a:prstGeom>
          <a:solidFill>
            <a:schemeClr val="bg1"/>
          </a:solid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A32737A-61CC-E3C2-EE66-E917C19FACCF}"/>
              </a:ext>
            </a:extLst>
          </p:cNvPr>
          <p:cNvSpPr txBox="1">
            <a:spLocks/>
          </p:cNvSpPr>
          <p:nvPr/>
        </p:nvSpPr>
        <p:spPr>
          <a:xfrm>
            <a:off x="2500088" y="467282"/>
            <a:ext cx="14135955" cy="2722496"/>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371600">
              <a:defRPr/>
            </a:pPr>
            <a:r>
              <a:rPr lang="en-US" altLang="zh-CN" sz="3600" b="1" dirty="0">
                <a:solidFill>
                  <a:prstClr val="black"/>
                </a:solidFill>
                <a:latin typeface="Calibri Light" panose="020F0302020204030204"/>
                <a:ea typeface="等线 Light" panose="02010600030101010101" pitchFamily="2" charset="-122"/>
              </a:rPr>
              <a:t>What is the effect of policies against the use of antimicrobials in beef production on profit and animal well-being?</a:t>
            </a:r>
            <a:endParaRPr lang="zh-CN" altLang="en-US" sz="3600" b="1" dirty="0">
              <a:solidFill>
                <a:prstClr val="black"/>
              </a:solidFill>
              <a:latin typeface="Calibri Light" panose="020F0302020204030204"/>
              <a:ea typeface="等线 Light" panose="02010600030101010101" pitchFamily="2" charset="-122"/>
            </a:endParaRPr>
          </a:p>
        </p:txBody>
      </p:sp>
      <p:pic>
        <p:nvPicPr>
          <p:cNvPr id="9" name="Picture 8">
            <a:extLst>
              <a:ext uri="{FF2B5EF4-FFF2-40B4-BE49-F238E27FC236}">
                <a16:creationId xmlns:a16="http://schemas.microsoft.com/office/drawing/2014/main" id="{4086DDFC-525E-CCF9-956F-6929C471678A}"/>
              </a:ext>
            </a:extLst>
          </p:cNvPr>
          <p:cNvPicPr>
            <a:picLocks noChangeAspect="1"/>
          </p:cNvPicPr>
          <p:nvPr/>
        </p:nvPicPr>
        <p:blipFill rotWithShape="1">
          <a:blip r:embed="rId3">
            <a:extLst>
              <a:ext uri="{28A0092B-C50C-407E-A947-70E740481C1C}">
                <a14:useLocalDpi xmlns:a14="http://schemas.microsoft.com/office/drawing/2010/main" val="0"/>
              </a:ext>
            </a:extLst>
          </a:blip>
          <a:srcRect r="26763" b="24730"/>
          <a:stretch/>
        </p:blipFill>
        <p:spPr bwMode="auto">
          <a:xfrm>
            <a:off x="5025532" y="2466017"/>
            <a:ext cx="10762382" cy="6240894"/>
          </a:xfrm>
          <a:prstGeom prst="rect">
            <a:avLst/>
          </a:prstGeom>
          <a:noFill/>
          <a:ln>
            <a:noFill/>
          </a:ln>
          <a:extLst>
            <a:ext uri="{53640926-AAD7-44D8-BBD7-CCE9431645EC}">
              <a14:shadowObscured xmlns:a14="http://schemas.microsoft.com/office/drawing/2010/main"/>
            </a:ext>
          </a:extLst>
        </p:spPr>
      </p:pic>
      <p:sp>
        <p:nvSpPr>
          <p:cNvPr id="10" name="Title 1">
            <a:extLst>
              <a:ext uri="{FF2B5EF4-FFF2-40B4-BE49-F238E27FC236}">
                <a16:creationId xmlns:a16="http://schemas.microsoft.com/office/drawing/2014/main" id="{D295CCA5-B9FA-D370-D033-D192A08E568A}"/>
              </a:ext>
            </a:extLst>
          </p:cNvPr>
          <p:cNvSpPr txBox="1">
            <a:spLocks/>
          </p:cNvSpPr>
          <p:nvPr/>
        </p:nvSpPr>
        <p:spPr>
          <a:xfrm>
            <a:off x="2380075" y="6822359"/>
            <a:ext cx="13527851" cy="1997250"/>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1371600"/>
            <a:r>
              <a:rPr lang="en-US" sz="3600" dirty="0">
                <a:solidFill>
                  <a:prstClr val="black"/>
                </a:solidFill>
                <a:latin typeface="Calibri" panose="020F0502020204030204"/>
              </a:rPr>
              <a:t>System dynamics model of beef production antimicrobial stewardship</a:t>
            </a:r>
          </a:p>
        </p:txBody>
      </p:sp>
      <p:sp>
        <p:nvSpPr>
          <p:cNvPr id="13" name="TextBox 12">
            <a:extLst>
              <a:ext uri="{FF2B5EF4-FFF2-40B4-BE49-F238E27FC236}">
                <a16:creationId xmlns:a16="http://schemas.microsoft.com/office/drawing/2014/main" id="{0D0EAB11-6D58-BC11-D8E3-95A6029357B7}"/>
              </a:ext>
            </a:extLst>
          </p:cNvPr>
          <p:cNvSpPr txBox="1"/>
          <p:nvPr/>
        </p:nvSpPr>
        <p:spPr>
          <a:xfrm>
            <a:off x="2804141" y="8819609"/>
            <a:ext cx="13527849" cy="923330"/>
          </a:xfrm>
          <a:prstGeom prst="rect">
            <a:avLst/>
          </a:prstGeom>
          <a:noFill/>
        </p:spPr>
        <p:txBody>
          <a:bodyPr wrap="square">
            <a:spAutoFit/>
          </a:bodyPr>
          <a:lstStyle/>
          <a:p>
            <a:pPr defTabSz="685800"/>
            <a:r>
              <a:rPr lang="en-US" sz="2700" dirty="0">
                <a:solidFill>
                  <a:prstClr val="black"/>
                </a:solidFill>
                <a:latin typeface="Calibri" panose="020F0502020204030204"/>
              </a:rPr>
              <a:t>Some cattle feeders desire lightweight calves despite increased risk for pneumonia.  The problem is currently mitigated with mass antimicrobial therapy</a:t>
            </a:r>
          </a:p>
        </p:txBody>
      </p:sp>
    </p:spTree>
    <p:extLst>
      <p:ext uri="{BB962C8B-B14F-4D97-AF65-F5344CB8AC3E}">
        <p14:creationId xmlns:p14="http://schemas.microsoft.com/office/powerpoint/2010/main" val="1211078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2DCE4-063B-4892-B82C-F837AEA342F4}"/>
              </a:ext>
            </a:extLst>
          </p:cNvPr>
          <p:cNvSpPr>
            <a:spLocks noGrp="1"/>
          </p:cNvSpPr>
          <p:nvPr>
            <p:ph type="ctrTitle"/>
          </p:nvPr>
        </p:nvSpPr>
        <p:spPr>
          <a:xfrm>
            <a:off x="2653990" y="1024142"/>
            <a:ext cx="13348010" cy="2391921"/>
          </a:xfrm>
        </p:spPr>
        <p:txBody>
          <a:bodyPr>
            <a:normAutofit/>
          </a:bodyPr>
          <a:lstStyle/>
          <a:p>
            <a:r>
              <a:rPr lang="en-US" sz="4800" dirty="0">
                <a:solidFill>
                  <a:srgbClr val="000000"/>
                </a:solidFill>
                <a:latin typeface="Aptos" panose="020B0004020202020204" pitchFamily="34" charset="0"/>
                <a:ea typeface="Times New Roman" panose="02020603050405020304" pitchFamily="18" charset="0"/>
                <a:cs typeface="Aptos" panose="020B0004020202020204" pitchFamily="34" charset="0"/>
              </a:rPr>
              <a:t>Test performance of normal saline as a transport medium for detection of </a:t>
            </a:r>
            <a:r>
              <a:rPr lang="en-US" sz="4800" i="1" dirty="0" err="1">
                <a:solidFill>
                  <a:srgbClr val="000000"/>
                </a:solidFill>
                <a:latin typeface="Aptos" panose="020B0004020202020204" pitchFamily="34" charset="0"/>
                <a:ea typeface="Times New Roman" panose="02020603050405020304" pitchFamily="18" charset="0"/>
                <a:cs typeface="Aptos" panose="020B0004020202020204" pitchFamily="34" charset="0"/>
              </a:rPr>
              <a:t>Tritrichomonas</a:t>
            </a:r>
            <a:r>
              <a:rPr lang="en-US" sz="4800" i="1" dirty="0">
                <a:solidFill>
                  <a:srgbClr val="000000"/>
                </a:solidFill>
                <a:latin typeface="Aptos" panose="020B0004020202020204" pitchFamily="34" charset="0"/>
                <a:ea typeface="Times New Roman" panose="02020603050405020304" pitchFamily="18" charset="0"/>
                <a:cs typeface="Aptos" panose="020B0004020202020204" pitchFamily="34" charset="0"/>
              </a:rPr>
              <a:t> </a:t>
            </a:r>
            <a:r>
              <a:rPr lang="en-US" sz="4800" i="1" dirty="0" err="1">
                <a:solidFill>
                  <a:srgbClr val="000000"/>
                </a:solidFill>
                <a:latin typeface="Aptos" panose="020B0004020202020204" pitchFamily="34" charset="0"/>
                <a:ea typeface="Times New Roman" panose="02020603050405020304" pitchFamily="18" charset="0"/>
                <a:cs typeface="Aptos" panose="020B0004020202020204" pitchFamily="34" charset="0"/>
              </a:rPr>
              <a:t>foetus</a:t>
            </a:r>
            <a:r>
              <a:rPr lang="en-US" sz="4800" dirty="0">
                <a:solidFill>
                  <a:srgbClr val="000000"/>
                </a:solidFill>
                <a:latin typeface="Aptos" panose="020B0004020202020204" pitchFamily="34" charset="0"/>
                <a:ea typeface="Times New Roman" panose="02020603050405020304" pitchFamily="18" charset="0"/>
                <a:cs typeface="Aptos" panose="020B0004020202020204" pitchFamily="34" charset="0"/>
              </a:rPr>
              <a:t> in cattle herds by </a:t>
            </a:r>
            <a:r>
              <a:rPr lang="en-US" sz="4800" dirty="0" err="1">
                <a:solidFill>
                  <a:srgbClr val="000000"/>
                </a:solidFill>
                <a:latin typeface="Aptos" panose="020B0004020202020204" pitchFamily="34" charset="0"/>
                <a:ea typeface="Times New Roman" panose="02020603050405020304" pitchFamily="18" charset="0"/>
                <a:cs typeface="Aptos" panose="020B0004020202020204" pitchFamily="34" charset="0"/>
              </a:rPr>
              <a:t>qRT</a:t>
            </a:r>
            <a:r>
              <a:rPr lang="en-US" sz="4800" dirty="0">
                <a:solidFill>
                  <a:srgbClr val="000000"/>
                </a:solidFill>
                <a:latin typeface="Aptos" panose="020B0004020202020204" pitchFamily="34" charset="0"/>
                <a:ea typeface="Times New Roman" panose="02020603050405020304" pitchFamily="18" charset="0"/>
                <a:cs typeface="Aptos" panose="020B0004020202020204" pitchFamily="34" charset="0"/>
              </a:rPr>
              <a:t>-PCR</a:t>
            </a:r>
            <a:endParaRPr lang="en-US" sz="4800" dirty="0"/>
          </a:p>
        </p:txBody>
      </p:sp>
      <p:sp>
        <p:nvSpPr>
          <p:cNvPr id="3" name="Subtitle 2">
            <a:extLst>
              <a:ext uri="{FF2B5EF4-FFF2-40B4-BE49-F238E27FC236}">
                <a16:creationId xmlns:a16="http://schemas.microsoft.com/office/drawing/2014/main" id="{EB22843D-77A1-4615-8DBF-8251B8071CD9}"/>
              </a:ext>
            </a:extLst>
          </p:cNvPr>
          <p:cNvSpPr>
            <a:spLocks noGrp="1"/>
          </p:cNvSpPr>
          <p:nvPr>
            <p:ph type="subTitle" idx="1"/>
          </p:nvPr>
        </p:nvSpPr>
        <p:spPr>
          <a:xfrm>
            <a:off x="2603810" y="3542624"/>
            <a:ext cx="13080380" cy="547688"/>
          </a:xfrm>
        </p:spPr>
        <p:txBody>
          <a:bodyPr>
            <a:normAutofit/>
          </a:bodyPr>
          <a:lstStyle/>
          <a:p>
            <a:r>
              <a:rPr lang="en-US" sz="2700" dirty="0"/>
              <a:t>David R. Smith, DVM, PhD, Dipl. ACVPM, Dipl. Epidemiology</a:t>
            </a:r>
            <a:r>
              <a:rPr lang="en-US" sz="2700" i="1" dirty="0"/>
              <a:t> </a:t>
            </a:r>
          </a:p>
          <a:p>
            <a:endParaRPr lang="en-US" sz="2700" i="1" dirty="0"/>
          </a:p>
        </p:txBody>
      </p:sp>
      <p:sp>
        <p:nvSpPr>
          <p:cNvPr id="4" name="Slide Number Placeholder 3">
            <a:extLst>
              <a:ext uri="{FF2B5EF4-FFF2-40B4-BE49-F238E27FC236}">
                <a16:creationId xmlns:a16="http://schemas.microsoft.com/office/drawing/2014/main" id="{7FD1DCA1-02C9-48BE-840A-824D40D4152C}"/>
              </a:ext>
            </a:extLst>
          </p:cNvPr>
          <p:cNvSpPr>
            <a:spLocks noGrp="1"/>
          </p:cNvSpPr>
          <p:nvPr>
            <p:ph type="sldNum" sz="quarter" idx="12"/>
          </p:nvPr>
        </p:nvSpPr>
        <p:spPr/>
        <p:txBody>
          <a:bodyPr/>
          <a:lstStyle/>
          <a:p>
            <a:pPr defTabSz="1371600">
              <a:defRPr/>
            </a:pPr>
            <a:fld id="{86B28610-23C7-401A-BC94-29C587A81523}" type="slidenum">
              <a:rPr lang="en-US">
                <a:solidFill>
                  <a:prstClr val="black">
                    <a:tint val="75000"/>
                  </a:prstClr>
                </a:solidFill>
                <a:latin typeface="Calibri" panose="020F0502020204030204"/>
              </a:rPr>
              <a:pPr defTabSz="1371600">
                <a:defRPr/>
              </a:pPr>
              <a:t>11</a:t>
            </a:fld>
            <a:endParaRPr lang="en-US">
              <a:solidFill>
                <a:prstClr val="black">
                  <a:tint val="75000"/>
                </a:prstClr>
              </a:solidFill>
              <a:latin typeface="Calibri" panose="020F0502020204030204"/>
            </a:endParaRPr>
          </a:p>
        </p:txBody>
      </p:sp>
      <p:pic>
        <p:nvPicPr>
          <p:cNvPr id="5" name="Picture 4">
            <a:extLst>
              <a:ext uri="{FF2B5EF4-FFF2-40B4-BE49-F238E27FC236}">
                <a16:creationId xmlns:a16="http://schemas.microsoft.com/office/drawing/2014/main" id="{84B9593B-BC8E-395C-31B8-4C6B07ADB177}"/>
              </a:ext>
            </a:extLst>
          </p:cNvPr>
          <p:cNvPicPr>
            <a:picLocks noChangeAspect="1"/>
          </p:cNvPicPr>
          <p:nvPr/>
        </p:nvPicPr>
        <p:blipFill>
          <a:blip r:embed="rId3"/>
          <a:stretch>
            <a:fillRect/>
          </a:stretch>
        </p:blipFill>
        <p:spPr>
          <a:xfrm>
            <a:off x="10193129" y="5280002"/>
            <a:ext cx="5808870" cy="4275410"/>
          </a:xfrm>
          <a:prstGeom prst="rect">
            <a:avLst/>
          </a:prstGeom>
        </p:spPr>
      </p:pic>
      <p:sp>
        <p:nvSpPr>
          <p:cNvPr id="6" name="TextBox 5">
            <a:extLst>
              <a:ext uri="{FF2B5EF4-FFF2-40B4-BE49-F238E27FC236}">
                <a16:creationId xmlns:a16="http://schemas.microsoft.com/office/drawing/2014/main" id="{AF7D5E3C-7ED2-5D9B-B6EB-68601B994E7F}"/>
              </a:ext>
            </a:extLst>
          </p:cNvPr>
          <p:cNvSpPr txBox="1"/>
          <p:nvPr/>
        </p:nvSpPr>
        <p:spPr>
          <a:xfrm>
            <a:off x="11938916" y="9162996"/>
            <a:ext cx="3427464" cy="346249"/>
          </a:xfrm>
          <a:prstGeom prst="rect">
            <a:avLst/>
          </a:prstGeom>
          <a:noFill/>
        </p:spPr>
        <p:txBody>
          <a:bodyPr wrap="square" rtlCol="0">
            <a:spAutoFit/>
          </a:bodyPr>
          <a:lstStyle/>
          <a:p>
            <a:pPr algn="ctr" defTabSz="685800"/>
            <a:r>
              <a:rPr lang="en-US" sz="1650" dirty="0">
                <a:solidFill>
                  <a:prstClr val="black"/>
                </a:solidFill>
                <a:latin typeface="Calibri" panose="020F0502020204030204"/>
              </a:rPr>
              <a:t>Image courtesy of Google Images</a:t>
            </a:r>
          </a:p>
        </p:txBody>
      </p:sp>
      <p:sp>
        <p:nvSpPr>
          <p:cNvPr id="7" name="Content Placeholder 2">
            <a:extLst>
              <a:ext uri="{FF2B5EF4-FFF2-40B4-BE49-F238E27FC236}">
                <a16:creationId xmlns:a16="http://schemas.microsoft.com/office/drawing/2014/main" id="{C041F3A2-F956-5070-D5FD-B7B38FB0F2AE}"/>
              </a:ext>
            </a:extLst>
          </p:cNvPr>
          <p:cNvSpPr txBox="1">
            <a:spLocks/>
          </p:cNvSpPr>
          <p:nvPr/>
        </p:nvSpPr>
        <p:spPr>
          <a:xfrm>
            <a:off x="2036710" y="4735494"/>
            <a:ext cx="7520801" cy="6862764"/>
          </a:xfrm>
          <a:prstGeom prst="rect">
            <a:avLst/>
          </a:prstGeom>
        </p:spPr>
        <p:txBody>
          <a:bodyPr vert="horz" lIns="137160" tIns="68580" rIns="137160" bIns="6858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371600">
              <a:spcBef>
                <a:spcPts val="1500"/>
              </a:spcBef>
            </a:pPr>
            <a:r>
              <a:rPr lang="en-US" sz="3000" dirty="0">
                <a:solidFill>
                  <a:prstClr val="black"/>
                </a:solidFill>
                <a:latin typeface="Calibri" panose="020F0502020204030204"/>
              </a:rPr>
              <a:t>Obligate extracellular protozoan </a:t>
            </a:r>
          </a:p>
          <a:p>
            <a:pPr defTabSz="1371600">
              <a:spcBef>
                <a:spcPts val="1500"/>
              </a:spcBef>
            </a:pPr>
            <a:r>
              <a:rPr lang="en-US" sz="3000" dirty="0">
                <a:solidFill>
                  <a:prstClr val="black"/>
                </a:solidFill>
                <a:latin typeface="Calibri" panose="020F0502020204030204"/>
              </a:rPr>
              <a:t>Venereal transmission</a:t>
            </a:r>
          </a:p>
          <a:p>
            <a:pPr defTabSz="1371600">
              <a:spcBef>
                <a:spcPts val="1500"/>
              </a:spcBef>
            </a:pPr>
            <a:r>
              <a:rPr lang="en-US" sz="3000" dirty="0">
                <a:solidFill>
                  <a:prstClr val="black"/>
                </a:solidFill>
                <a:latin typeface="Calibri" panose="020F0502020204030204"/>
              </a:rPr>
              <a:t>Clinical signs </a:t>
            </a:r>
            <a:r>
              <a:rPr lang="en-US" sz="3000" dirty="0">
                <a:solidFill>
                  <a:prstClr val="black"/>
                </a:solidFill>
                <a:latin typeface="Calibri" panose="020F0502020204030204"/>
                <a:sym typeface="Wingdings" panose="05000000000000000000" pitchFamily="2" charset="2"/>
              </a:rPr>
              <a:t> reproductive losses </a:t>
            </a:r>
          </a:p>
          <a:p>
            <a:pPr defTabSz="1371600">
              <a:spcBef>
                <a:spcPts val="1500"/>
              </a:spcBef>
            </a:pPr>
            <a:r>
              <a:rPr lang="en-US" sz="3000" dirty="0">
                <a:solidFill>
                  <a:prstClr val="black"/>
                </a:solidFill>
                <a:latin typeface="Calibri" panose="020F0502020204030204"/>
              </a:rPr>
              <a:t>Bull = asymptomatic carrier </a:t>
            </a:r>
          </a:p>
          <a:p>
            <a:pPr defTabSz="1371600">
              <a:spcBef>
                <a:spcPts val="1500"/>
              </a:spcBef>
            </a:pPr>
            <a:r>
              <a:rPr lang="en-US" sz="3000" dirty="0">
                <a:solidFill>
                  <a:prstClr val="black"/>
                </a:solidFill>
                <a:latin typeface="Calibri" panose="020F0502020204030204"/>
                <a:sym typeface="Wingdings" panose="05000000000000000000" pitchFamily="2" charset="2"/>
              </a:rPr>
              <a:t>Economic impact </a:t>
            </a:r>
          </a:p>
          <a:p>
            <a:pPr marL="685800" lvl="1" defTabSz="1371600">
              <a:spcBef>
                <a:spcPts val="750"/>
              </a:spcBef>
            </a:pPr>
            <a:r>
              <a:rPr lang="en-US" sz="3000" dirty="0">
                <a:solidFill>
                  <a:prstClr val="black"/>
                </a:solidFill>
                <a:latin typeface="Calibri" panose="020F0502020204030204"/>
              </a:rPr>
              <a:t>$650 million annually (Speer CA, 1991)</a:t>
            </a:r>
          </a:p>
          <a:p>
            <a:pPr marL="685800" lvl="1" defTabSz="1371600">
              <a:spcBef>
                <a:spcPts val="750"/>
              </a:spcBef>
            </a:pPr>
            <a:r>
              <a:rPr lang="en-US" sz="3000" dirty="0">
                <a:solidFill>
                  <a:prstClr val="black"/>
                </a:solidFill>
                <a:latin typeface="Calibri" panose="020F0502020204030204"/>
              </a:rPr>
              <a:t>$44,000/ year for cow-calf producer (Anderson, 2014) </a:t>
            </a:r>
            <a:endParaRPr lang="en-US" sz="3000" dirty="0">
              <a:solidFill>
                <a:prstClr val="black"/>
              </a:solidFill>
              <a:latin typeface="Calibri" panose="020F0502020204030204"/>
              <a:sym typeface="Wingdings" panose="05000000000000000000" pitchFamily="2" charset="2"/>
            </a:endParaRPr>
          </a:p>
          <a:p>
            <a:pPr defTabSz="1371600">
              <a:spcBef>
                <a:spcPts val="1500"/>
              </a:spcBef>
            </a:pPr>
            <a:r>
              <a:rPr lang="en-US" sz="3000" dirty="0">
                <a:solidFill>
                  <a:prstClr val="black"/>
                </a:solidFill>
                <a:latin typeface="Calibri" panose="020F0502020204030204"/>
                <a:sym typeface="Wingdings" panose="05000000000000000000" pitchFamily="2" charset="2"/>
              </a:rPr>
              <a:t>No FDA approved treatment </a:t>
            </a:r>
          </a:p>
        </p:txBody>
      </p:sp>
    </p:spTree>
    <p:extLst>
      <p:ext uri="{BB962C8B-B14F-4D97-AF65-F5344CB8AC3E}">
        <p14:creationId xmlns:p14="http://schemas.microsoft.com/office/powerpoint/2010/main" val="279994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63A1DF4-01DF-A1AA-DB38-F02B255356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9312219"/>
            <a:ext cx="13716000" cy="97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337B376-F8C0-9A95-916D-A4D5FF0D9ED2}"/>
              </a:ext>
            </a:extLst>
          </p:cNvPr>
          <p:cNvSpPr txBox="1"/>
          <p:nvPr/>
        </p:nvSpPr>
        <p:spPr>
          <a:xfrm>
            <a:off x="5271875" y="3870467"/>
            <a:ext cx="7366376" cy="2031325"/>
          </a:xfrm>
          <a:prstGeom prst="rect">
            <a:avLst/>
          </a:prstGeom>
          <a:noFill/>
        </p:spPr>
        <p:txBody>
          <a:bodyPr wrap="none" rtlCol="0">
            <a:spAutoFit/>
          </a:bodyPr>
          <a:lstStyle/>
          <a:p>
            <a:pPr defTabSz="514350"/>
            <a:r>
              <a:rPr lang="en-US" sz="3150" b="1" dirty="0">
                <a:solidFill>
                  <a:prstClr val="black"/>
                </a:solidFill>
                <a:latin typeface="Calibri" panose="020F0502020204030204"/>
              </a:rPr>
              <a:t>         Mahalingam Ramkumar, PhD</a:t>
            </a:r>
          </a:p>
          <a:p>
            <a:pPr defTabSz="514350"/>
            <a:r>
              <a:rPr lang="en-US" sz="3150" b="1" dirty="0">
                <a:solidFill>
                  <a:prstClr val="black"/>
                </a:solidFill>
                <a:latin typeface="Calibri" panose="020F0502020204030204"/>
              </a:rPr>
              <a:t>                    </a:t>
            </a:r>
            <a:r>
              <a:rPr lang="en-US" sz="3150" b="1" dirty="0" err="1">
                <a:solidFill>
                  <a:prstClr val="black"/>
                </a:solidFill>
                <a:latin typeface="Calibri" panose="020F0502020204030204"/>
              </a:rPr>
              <a:t>Zhiqian</a:t>
            </a:r>
            <a:r>
              <a:rPr lang="en-US" sz="3150" b="1" dirty="0">
                <a:solidFill>
                  <a:prstClr val="black"/>
                </a:solidFill>
                <a:latin typeface="Calibri" panose="020F0502020204030204"/>
              </a:rPr>
              <a:t> Chen, PhD</a:t>
            </a:r>
          </a:p>
          <a:p>
            <a:pPr defTabSz="514350"/>
            <a:r>
              <a:rPr lang="en-US" sz="3150" b="1" dirty="0">
                <a:solidFill>
                  <a:prstClr val="black"/>
                </a:solidFill>
                <a:latin typeface="Calibri" panose="020F0502020204030204"/>
              </a:rPr>
              <a:t>                     Nisha Pillai, PhD</a:t>
            </a:r>
          </a:p>
          <a:p>
            <a:pPr defTabSz="514350"/>
            <a:r>
              <a:rPr lang="en-US" sz="3150" dirty="0">
                <a:solidFill>
                  <a:prstClr val="black"/>
                </a:solidFill>
                <a:latin typeface="Calibri" panose="020F0502020204030204"/>
              </a:rPr>
              <a:t>Dept. Of Computer Science and Engineering</a:t>
            </a:r>
          </a:p>
        </p:txBody>
      </p:sp>
      <p:pic>
        <p:nvPicPr>
          <p:cNvPr id="3" name="Picture 2" descr="Text&#10;&#10;Description automatically generated with low confidence">
            <a:extLst>
              <a:ext uri="{FF2B5EF4-FFF2-40B4-BE49-F238E27FC236}">
                <a16:creationId xmlns:a16="http://schemas.microsoft.com/office/drawing/2014/main" id="{91EA9D22-C34F-A2A6-867A-861B2F30A37E}"/>
              </a:ext>
            </a:extLst>
          </p:cNvPr>
          <p:cNvPicPr>
            <a:picLocks noChangeAspect="1"/>
          </p:cNvPicPr>
          <p:nvPr/>
        </p:nvPicPr>
        <p:blipFill>
          <a:blip r:embed="rId4"/>
          <a:stretch>
            <a:fillRect/>
          </a:stretch>
        </p:blipFill>
        <p:spPr>
          <a:xfrm>
            <a:off x="11434439" y="21914"/>
            <a:ext cx="4567562" cy="968715"/>
          </a:xfrm>
          <a:prstGeom prst="rect">
            <a:avLst/>
          </a:prstGeom>
        </p:spPr>
      </p:pic>
      <p:sp>
        <p:nvSpPr>
          <p:cNvPr id="6" name="TextBox 5">
            <a:extLst>
              <a:ext uri="{FF2B5EF4-FFF2-40B4-BE49-F238E27FC236}">
                <a16:creationId xmlns:a16="http://schemas.microsoft.com/office/drawing/2014/main" id="{9F4F7913-1645-BAEE-63D4-86CCC27F6FAE}"/>
              </a:ext>
            </a:extLst>
          </p:cNvPr>
          <p:cNvSpPr txBox="1"/>
          <p:nvPr/>
        </p:nvSpPr>
        <p:spPr>
          <a:xfrm>
            <a:off x="2375086" y="1377711"/>
            <a:ext cx="17922995" cy="1338828"/>
          </a:xfrm>
          <a:prstGeom prst="rect">
            <a:avLst/>
          </a:prstGeom>
          <a:noFill/>
        </p:spPr>
        <p:txBody>
          <a:bodyPr wrap="square" rtlCol="0">
            <a:spAutoFit/>
          </a:bodyPr>
          <a:lstStyle/>
          <a:p>
            <a:pPr defTabSz="514350"/>
            <a:r>
              <a:rPr lang="en-US" sz="4050" b="1" kern="0" dirty="0">
                <a:solidFill>
                  <a:srgbClr val="5D1725"/>
                </a:solidFill>
                <a:latin typeface="Calibri" panose="020F0502020204030204" pitchFamily="34" charset="0"/>
                <a:cs typeface="Calibri" panose="020F0502020204030204" pitchFamily="34" charset="0"/>
                <a:sym typeface="Avenir"/>
              </a:rPr>
              <a:t>              </a:t>
            </a:r>
          </a:p>
          <a:p>
            <a:pPr defTabSz="514350"/>
            <a:r>
              <a:rPr lang="en-US" sz="4050" b="1" kern="0" dirty="0">
                <a:solidFill>
                  <a:srgbClr val="5D1725"/>
                </a:solidFill>
                <a:latin typeface="Calibri" panose="020F0502020204030204" pitchFamily="34" charset="0"/>
                <a:cs typeface="Calibri" panose="020F0502020204030204" pitchFamily="34" charset="0"/>
                <a:sym typeface="Avenir"/>
              </a:rPr>
              <a:t>  Machine Learning/Deep Learning/Graph Neural Networks</a:t>
            </a:r>
            <a:endParaRPr lang="en-US" sz="4050" b="1" kern="0" dirty="0">
              <a:solidFill>
                <a:srgbClr val="C00000">
                  <a:lumMod val="75000"/>
                </a:srgbClr>
              </a:solidFill>
              <a:latin typeface="Calibri" panose="020F0502020204030204" pitchFamily="34" charset="0"/>
              <a:cs typeface="Calibri" panose="020F0502020204030204" pitchFamily="34" charset="0"/>
              <a:sym typeface="Avenir"/>
            </a:endParaRPr>
          </a:p>
        </p:txBody>
      </p:sp>
      <p:sp>
        <p:nvSpPr>
          <p:cNvPr id="8" name="TextBox 7">
            <a:extLst>
              <a:ext uri="{FF2B5EF4-FFF2-40B4-BE49-F238E27FC236}">
                <a16:creationId xmlns:a16="http://schemas.microsoft.com/office/drawing/2014/main" id="{7EE38B80-C12B-2B56-8374-13BAC4DC28B0}"/>
              </a:ext>
            </a:extLst>
          </p:cNvPr>
          <p:cNvSpPr txBox="1"/>
          <p:nvPr/>
        </p:nvSpPr>
        <p:spPr>
          <a:xfrm>
            <a:off x="7038329" y="5947960"/>
            <a:ext cx="8963672" cy="577081"/>
          </a:xfrm>
          <a:prstGeom prst="rect">
            <a:avLst/>
          </a:prstGeom>
          <a:noFill/>
        </p:spPr>
        <p:txBody>
          <a:bodyPr wrap="square">
            <a:spAutoFit/>
          </a:bodyPr>
          <a:lstStyle/>
          <a:p>
            <a:pPr defTabSz="514350"/>
            <a:r>
              <a:rPr lang="en-US" sz="3150" b="1" dirty="0">
                <a:solidFill>
                  <a:prstClr val="black"/>
                </a:solidFill>
                <a:latin typeface="Calibri" panose="020F0502020204030204"/>
              </a:rPr>
              <a:t>Bindu Nanduri, PhD</a:t>
            </a:r>
          </a:p>
        </p:txBody>
      </p:sp>
      <p:pic>
        <p:nvPicPr>
          <p:cNvPr id="15" name="Picture 14" descr="A close up of a sign&#10;&#10;Description automatically generated">
            <a:extLst>
              <a:ext uri="{FF2B5EF4-FFF2-40B4-BE49-F238E27FC236}">
                <a16:creationId xmlns:a16="http://schemas.microsoft.com/office/drawing/2014/main" id="{9D9F931D-973B-FCAD-6F2D-C71840E900A9}"/>
              </a:ext>
            </a:extLst>
          </p:cNvPr>
          <p:cNvPicPr>
            <a:picLocks noChangeAspect="1"/>
          </p:cNvPicPr>
          <p:nvPr/>
        </p:nvPicPr>
        <p:blipFill>
          <a:blip r:embed="rId5"/>
          <a:stretch>
            <a:fillRect/>
          </a:stretch>
        </p:blipFill>
        <p:spPr>
          <a:xfrm>
            <a:off x="2286000" y="21914"/>
            <a:ext cx="5399010" cy="755684"/>
          </a:xfrm>
          <a:prstGeom prst="rect">
            <a:avLst/>
          </a:prstGeom>
        </p:spPr>
      </p:pic>
      <p:sp>
        <p:nvSpPr>
          <p:cNvPr id="16" name="TextBox 15">
            <a:extLst>
              <a:ext uri="{FF2B5EF4-FFF2-40B4-BE49-F238E27FC236}">
                <a16:creationId xmlns:a16="http://schemas.microsoft.com/office/drawing/2014/main" id="{A1D036ED-182C-7267-E2AD-41CF699C747A}"/>
              </a:ext>
            </a:extLst>
          </p:cNvPr>
          <p:cNvSpPr txBox="1"/>
          <p:nvPr/>
        </p:nvSpPr>
        <p:spPr>
          <a:xfrm>
            <a:off x="6172688" y="6432146"/>
            <a:ext cx="5226944" cy="1061829"/>
          </a:xfrm>
          <a:prstGeom prst="rect">
            <a:avLst/>
          </a:prstGeom>
          <a:noFill/>
        </p:spPr>
        <p:txBody>
          <a:bodyPr wrap="none" rtlCol="0">
            <a:spAutoFit/>
          </a:bodyPr>
          <a:lstStyle/>
          <a:p>
            <a:pPr defTabSz="514350"/>
            <a:r>
              <a:rPr lang="en-US" sz="3150" dirty="0">
                <a:solidFill>
                  <a:prstClr val="black"/>
                </a:solidFill>
                <a:latin typeface="Calibri" panose="020F0502020204030204"/>
              </a:rPr>
              <a:t>College of Veterinary Medicine</a:t>
            </a:r>
          </a:p>
          <a:p>
            <a:pPr defTabSz="514350"/>
            <a:endParaRPr lang="en-US" sz="3150" dirty="0">
              <a:solidFill>
                <a:prstClr val="black"/>
              </a:solidFill>
              <a:latin typeface="Calibri" panose="020F0502020204030204"/>
            </a:endParaRPr>
          </a:p>
        </p:txBody>
      </p:sp>
      <p:sp>
        <p:nvSpPr>
          <p:cNvPr id="4" name="TextBox 3">
            <a:extLst>
              <a:ext uri="{FF2B5EF4-FFF2-40B4-BE49-F238E27FC236}">
                <a16:creationId xmlns:a16="http://schemas.microsoft.com/office/drawing/2014/main" id="{E42A75C9-CAE4-0101-59EE-3F20638CB3B1}"/>
              </a:ext>
            </a:extLst>
          </p:cNvPr>
          <p:cNvSpPr txBox="1"/>
          <p:nvPr/>
        </p:nvSpPr>
        <p:spPr>
          <a:xfrm>
            <a:off x="2363637" y="8411974"/>
            <a:ext cx="13114872" cy="507831"/>
          </a:xfrm>
          <a:prstGeom prst="rect">
            <a:avLst/>
          </a:prstGeom>
          <a:noFill/>
        </p:spPr>
        <p:txBody>
          <a:bodyPr wrap="none" rtlCol="0">
            <a:spAutoFit/>
          </a:bodyPr>
          <a:lstStyle/>
          <a:p>
            <a:pPr defTabSz="685800"/>
            <a:r>
              <a:rPr lang="en-US" sz="2700" dirty="0">
                <a:solidFill>
                  <a:prstClr val="black"/>
                </a:solidFill>
                <a:latin typeface="Calibri" panose="020F0502020204030204"/>
              </a:rPr>
              <a:t>Moses B </a:t>
            </a:r>
            <a:r>
              <a:rPr lang="en-US" sz="2700" dirty="0" err="1">
                <a:solidFill>
                  <a:prstClr val="black"/>
                </a:solidFill>
                <a:latin typeface="Calibri" panose="020F0502020204030204"/>
              </a:rPr>
              <a:t>Ayoola</a:t>
            </a:r>
            <a:r>
              <a:rPr lang="en-US" sz="2700" dirty="0">
                <a:solidFill>
                  <a:prstClr val="black"/>
                </a:solidFill>
                <a:latin typeface="Calibri" panose="020F0502020204030204"/>
              </a:rPr>
              <a:t> PhD, </a:t>
            </a:r>
            <a:r>
              <a:rPr lang="en-US" sz="2700" dirty="0" err="1">
                <a:solidFill>
                  <a:prstClr val="black"/>
                </a:solidFill>
                <a:latin typeface="Calibri" panose="020F0502020204030204"/>
              </a:rPr>
              <a:t>Santhanakrishnan</a:t>
            </a:r>
            <a:r>
              <a:rPr lang="en-US" sz="2700" dirty="0">
                <a:solidFill>
                  <a:prstClr val="black"/>
                </a:solidFill>
                <a:latin typeface="Calibri" panose="020F0502020204030204"/>
              </a:rPr>
              <a:t> </a:t>
            </a:r>
            <a:r>
              <a:rPr lang="en-US" sz="2700" dirty="0" err="1">
                <a:solidFill>
                  <a:prstClr val="black"/>
                </a:solidFill>
                <a:latin typeface="Calibri" panose="020F0502020204030204"/>
              </a:rPr>
              <a:t>Boopalan</a:t>
            </a:r>
            <a:r>
              <a:rPr lang="en-US" sz="2700" dirty="0">
                <a:solidFill>
                  <a:prstClr val="black"/>
                </a:solidFill>
                <a:latin typeface="Calibri" panose="020F0502020204030204"/>
              </a:rPr>
              <a:t> PhD, </a:t>
            </a:r>
            <a:r>
              <a:rPr lang="en-US" sz="2700" dirty="0" err="1">
                <a:solidFill>
                  <a:prstClr val="black"/>
                </a:solidFill>
                <a:latin typeface="Calibri" panose="020F0502020204030204"/>
              </a:rPr>
              <a:t>Athish</a:t>
            </a:r>
            <a:r>
              <a:rPr lang="en-US" sz="2700" dirty="0">
                <a:solidFill>
                  <a:prstClr val="black"/>
                </a:solidFill>
                <a:latin typeface="Calibri" panose="020F0502020204030204"/>
              </a:rPr>
              <a:t> R Das MS, Ganga </a:t>
            </a:r>
            <a:r>
              <a:rPr lang="en-US" sz="2700" dirty="0" err="1">
                <a:solidFill>
                  <a:prstClr val="black"/>
                </a:solidFill>
                <a:latin typeface="Calibri" panose="020F0502020204030204"/>
              </a:rPr>
              <a:t>Gireesan</a:t>
            </a:r>
            <a:r>
              <a:rPr lang="en-US" sz="2700" dirty="0">
                <a:solidFill>
                  <a:prstClr val="black"/>
                </a:solidFill>
                <a:latin typeface="Calibri" panose="020F0502020204030204"/>
              </a:rPr>
              <a:t> MS</a:t>
            </a:r>
          </a:p>
        </p:txBody>
      </p:sp>
    </p:spTree>
    <p:extLst>
      <p:ext uri="{BB962C8B-B14F-4D97-AF65-F5344CB8AC3E}">
        <p14:creationId xmlns:p14="http://schemas.microsoft.com/office/powerpoint/2010/main" val="34926479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F8CFCE-F3FF-1DC3-8466-14AEA219C035}"/>
              </a:ext>
            </a:extLst>
          </p:cNvPr>
          <p:cNvSpPr txBox="1"/>
          <p:nvPr/>
        </p:nvSpPr>
        <p:spPr>
          <a:xfrm>
            <a:off x="2263418" y="104060"/>
            <a:ext cx="13554636" cy="1754326"/>
          </a:xfrm>
          <a:prstGeom prst="rect">
            <a:avLst/>
          </a:prstGeom>
          <a:solidFill>
            <a:schemeClr val="bg1"/>
          </a:solidFill>
        </p:spPr>
        <p:txBody>
          <a:bodyPr wrap="square" rtlCol="0">
            <a:spAutoFit/>
          </a:bodyPr>
          <a:lstStyle/>
          <a:p>
            <a:pPr algn="ctr" defTabSz="514350"/>
            <a:r>
              <a:rPr lang="en-US" sz="3600" b="1" dirty="0">
                <a:solidFill>
                  <a:srgbClr val="5D1725"/>
                </a:solidFill>
                <a:latin typeface="Calibri" panose="020F0502020204030204"/>
              </a:rPr>
              <a:t>Preharvest Environmental and Management Drivers of Multi-Drug Resistance in  Major Bacterial Zoonotic Pathogens in Pastured Poultry Flocks</a:t>
            </a:r>
            <a:endParaRPr lang="en-US" sz="3600" b="1" dirty="0">
              <a:solidFill>
                <a:srgbClr val="5D1725"/>
              </a:solidFill>
              <a:latin typeface="Calibri" panose="020F0502020204030204"/>
              <a:cs typeface="Times New Roman" panose="02020603050405020304" pitchFamily="18" charset="0"/>
            </a:endParaRPr>
          </a:p>
        </p:txBody>
      </p:sp>
      <p:grpSp>
        <p:nvGrpSpPr>
          <p:cNvPr id="6" name="Group 5">
            <a:extLst>
              <a:ext uri="{FF2B5EF4-FFF2-40B4-BE49-F238E27FC236}">
                <a16:creationId xmlns:a16="http://schemas.microsoft.com/office/drawing/2014/main" id="{C8230F09-44AA-E3B4-BB76-2B9B7EF99495}"/>
              </a:ext>
            </a:extLst>
          </p:cNvPr>
          <p:cNvGrpSpPr/>
          <p:nvPr/>
        </p:nvGrpSpPr>
        <p:grpSpPr>
          <a:xfrm>
            <a:off x="2851178" y="2082248"/>
            <a:ext cx="12585648" cy="6467951"/>
            <a:chOff x="526256" y="948688"/>
            <a:chExt cx="11187242" cy="5749289"/>
          </a:xfrm>
        </p:grpSpPr>
        <p:pic>
          <p:nvPicPr>
            <p:cNvPr id="7" name="Picture 2" descr="Dark red states are usually included in definitions of the Southeastern United States. Light red states are considered &quot;Southeastern&quot; with less frequency and included in other regions of the United States.">
              <a:extLst>
                <a:ext uri="{FF2B5EF4-FFF2-40B4-BE49-F238E27FC236}">
                  <a16:creationId xmlns:a16="http://schemas.microsoft.com/office/drawing/2014/main" id="{350C2369-7151-A80B-8B1E-BD0513AF5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257" y="1435562"/>
              <a:ext cx="2003582" cy="9118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9">
              <a:extLst>
                <a:ext uri="{FF2B5EF4-FFF2-40B4-BE49-F238E27FC236}">
                  <a16:creationId xmlns:a16="http://schemas.microsoft.com/office/drawing/2014/main" id="{05AE73D2-44DA-F518-A3BB-A1CE8EF49C75}"/>
                </a:ext>
              </a:extLst>
            </p:cNvPr>
            <p:cNvSpPr/>
            <p:nvPr/>
          </p:nvSpPr>
          <p:spPr>
            <a:xfrm>
              <a:off x="3957176" y="948688"/>
              <a:ext cx="3687827" cy="574928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2025">
                <a:solidFill>
                  <a:srgbClr val="4472C4"/>
                </a:solidFill>
                <a:latin typeface="Athelas" panose="02000503000000020003" pitchFamily="2" charset="77"/>
              </a:endParaRPr>
            </a:p>
          </p:txBody>
        </p:sp>
        <p:sp>
          <p:nvSpPr>
            <p:cNvPr id="14" name="TextBox 13">
              <a:extLst>
                <a:ext uri="{FF2B5EF4-FFF2-40B4-BE49-F238E27FC236}">
                  <a16:creationId xmlns:a16="http://schemas.microsoft.com/office/drawing/2014/main" id="{E18959E3-09C5-A135-91AC-02E4094CDAD2}"/>
                </a:ext>
              </a:extLst>
            </p:cNvPr>
            <p:cNvSpPr txBox="1"/>
            <p:nvPr/>
          </p:nvSpPr>
          <p:spPr>
            <a:xfrm>
              <a:off x="1675983" y="957247"/>
              <a:ext cx="1228251" cy="451405"/>
            </a:xfrm>
            <a:prstGeom prst="rect">
              <a:avLst/>
            </a:prstGeom>
            <a:noFill/>
          </p:spPr>
          <p:txBody>
            <a:bodyPr wrap="square" rtlCol="0">
              <a:spAutoFit/>
            </a:bodyPr>
            <a:lstStyle/>
            <a:p>
              <a:pPr defTabSz="514350"/>
              <a:r>
                <a:rPr lang="en-US" sz="2700" b="1" dirty="0">
                  <a:solidFill>
                    <a:prstClr val="black"/>
                  </a:solidFill>
                  <a:latin typeface="Athelas" panose="02000503000000020003" pitchFamily="2" charset="77"/>
                  <a:cs typeface="Times New Roman" panose="02020603050405020304" pitchFamily="18" charset="0"/>
                </a:rPr>
                <a:t>Dataset</a:t>
              </a:r>
            </a:p>
          </p:txBody>
        </p:sp>
        <p:sp>
          <p:nvSpPr>
            <p:cNvPr id="15" name="TextBox 14">
              <a:extLst>
                <a:ext uri="{FF2B5EF4-FFF2-40B4-BE49-F238E27FC236}">
                  <a16:creationId xmlns:a16="http://schemas.microsoft.com/office/drawing/2014/main" id="{BA60A748-CE7B-62CE-8368-7E4D12FD9AFA}"/>
                </a:ext>
              </a:extLst>
            </p:cNvPr>
            <p:cNvSpPr txBox="1"/>
            <p:nvPr/>
          </p:nvSpPr>
          <p:spPr>
            <a:xfrm>
              <a:off x="5164693" y="967263"/>
              <a:ext cx="1585436" cy="451405"/>
            </a:xfrm>
            <a:prstGeom prst="rect">
              <a:avLst/>
            </a:prstGeom>
            <a:noFill/>
          </p:spPr>
          <p:txBody>
            <a:bodyPr wrap="square" rtlCol="0">
              <a:spAutoFit/>
            </a:bodyPr>
            <a:lstStyle/>
            <a:p>
              <a:pPr defTabSz="514350"/>
              <a:r>
                <a:rPr lang="en-US" sz="2700" b="1" dirty="0">
                  <a:solidFill>
                    <a:prstClr val="black"/>
                  </a:solidFill>
                  <a:latin typeface="Athelas" panose="02000503000000020003" pitchFamily="2" charset="77"/>
                  <a:cs typeface="Times New Roman" panose="02020603050405020304" pitchFamily="18" charset="0"/>
                </a:rPr>
                <a:t>Approach</a:t>
              </a:r>
            </a:p>
          </p:txBody>
        </p:sp>
        <p:sp>
          <p:nvSpPr>
            <p:cNvPr id="16" name="TextBox 15">
              <a:extLst>
                <a:ext uri="{FF2B5EF4-FFF2-40B4-BE49-F238E27FC236}">
                  <a16:creationId xmlns:a16="http://schemas.microsoft.com/office/drawing/2014/main" id="{0DA19B8A-1AA2-2D6B-48CE-4545DD399F2B}"/>
                </a:ext>
              </a:extLst>
            </p:cNvPr>
            <p:cNvSpPr txBox="1"/>
            <p:nvPr/>
          </p:nvSpPr>
          <p:spPr>
            <a:xfrm>
              <a:off x="7711620" y="973897"/>
              <a:ext cx="3760292" cy="451405"/>
            </a:xfrm>
            <a:prstGeom prst="rect">
              <a:avLst/>
            </a:prstGeom>
            <a:noFill/>
          </p:spPr>
          <p:txBody>
            <a:bodyPr wrap="square" rtlCol="0">
              <a:spAutoFit/>
            </a:bodyPr>
            <a:lstStyle/>
            <a:p>
              <a:pPr algn="ctr" defTabSz="514350"/>
              <a:r>
                <a:rPr lang="en-US" sz="2700" b="1" dirty="0">
                  <a:solidFill>
                    <a:prstClr val="black"/>
                  </a:solidFill>
                  <a:latin typeface="Athelas" panose="02000503000000020003" pitchFamily="2" charset="77"/>
                  <a:cs typeface="Times New Roman" panose="02020603050405020304" pitchFamily="18" charset="0"/>
                </a:rPr>
                <a:t>Influential Elements</a:t>
              </a:r>
            </a:p>
          </p:txBody>
        </p:sp>
        <p:cxnSp>
          <p:nvCxnSpPr>
            <p:cNvPr id="18" name="Straight Arrow Connector 17">
              <a:extLst>
                <a:ext uri="{FF2B5EF4-FFF2-40B4-BE49-F238E27FC236}">
                  <a16:creationId xmlns:a16="http://schemas.microsoft.com/office/drawing/2014/main" id="{F96E31F3-D335-1842-F904-B4A8F060602A}"/>
                </a:ext>
              </a:extLst>
            </p:cNvPr>
            <p:cNvCxnSpPr/>
            <p:nvPr/>
          </p:nvCxnSpPr>
          <p:spPr>
            <a:xfrm flipH="1">
              <a:off x="1954530" y="2023110"/>
              <a:ext cx="480060" cy="74295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367F73E7-203A-A4C5-C3E7-3AAF9D9B9E39}"/>
                </a:ext>
              </a:extLst>
            </p:cNvPr>
            <p:cNvSpPr txBox="1"/>
            <p:nvPr/>
          </p:nvSpPr>
          <p:spPr>
            <a:xfrm>
              <a:off x="526256" y="3843716"/>
              <a:ext cx="3291840" cy="359073"/>
            </a:xfrm>
            <a:prstGeom prst="rect">
              <a:avLst/>
            </a:prstGeom>
            <a:noFill/>
          </p:spPr>
          <p:txBody>
            <a:bodyPr wrap="square" rtlCol="0">
              <a:spAutoFit/>
            </a:bodyPr>
            <a:lstStyle/>
            <a:p>
              <a:pPr defTabSz="514350"/>
              <a:r>
                <a:rPr lang="en-US" sz="2025" dirty="0">
                  <a:solidFill>
                    <a:prstClr val="black"/>
                  </a:solidFill>
                  <a:latin typeface="Athelas" panose="02000503000000020003" pitchFamily="2" charset="77"/>
                  <a:cs typeface="Times New Roman" panose="02020603050405020304" pitchFamily="18" charset="0"/>
                </a:rPr>
                <a:t>11 Southeastern Poultry Farms</a:t>
              </a:r>
            </a:p>
          </p:txBody>
        </p:sp>
        <p:pic>
          <p:nvPicPr>
            <p:cNvPr id="21" name="Picture 20">
              <a:extLst>
                <a:ext uri="{FF2B5EF4-FFF2-40B4-BE49-F238E27FC236}">
                  <a16:creationId xmlns:a16="http://schemas.microsoft.com/office/drawing/2014/main" id="{6F935438-FEAC-F106-C303-242167033E57}"/>
                </a:ext>
              </a:extLst>
            </p:cNvPr>
            <p:cNvPicPr>
              <a:picLocks noChangeAspect="1"/>
            </p:cNvPicPr>
            <p:nvPr/>
          </p:nvPicPr>
          <p:blipFill>
            <a:blip r:embed="rId4"/>
            <a:stretch>
              <a:fillRect/>
            </a:stretch>
          </p:blipFill>
          <p:spPr>
            <a:xfrm>
              <a:off x="1054534" y="2800685"/>
              <a:ext cx="1965961" cy="1043031"/>
            </a:xfrm>
            <a:prstGeom prst="rect">
              <a:avLst/>
            </a:prstGeom>
          </p:spPr>
        </p:pic>
        <p:cxnSp>
          <p:nvCxnSpPr>
            <p:cNvPr id="22" name="Straight Arrow Connector 21">
              <a:extLst>
                <a:ext uri="{FF2B5EF4-FFF2-40B4-BE49-F238E27FC236}">
                  <a16:creationId xmlns:a16="http://schemas.microsoft.com/office/drawing/2014/main" id="{3A10E8FC-4262-7D8A-3631-B50A8AFCD9B1}"/>
                </a:ext>
              </a:extLst>
            </p:cNvPr>
            <p:cNvCxnSpPr>
              <a:cxnSpLocks/>
            </p:cNvCxnSpPr>
            <p:nvPr/>
          </p:nvCxnSpPr>
          <p:spPr>
            <a:xfrm flipH="1">
              <a:off x="1360170" y="4250964"/>
              <a:ext cx="677344" cy="25855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3E9E81DF-7ADA-2F4B-01CB-FC0BA30CFFF6}"/>
                </a:ext>
              </a:extLst>
            </p:cNvPr>
            <p:cNvSpPr txBox="1"/>
            <p:nvPr/>
          </p:nvSpPr>
          <p:spPr>
            <a:xfrm>
              <a:off x="720091" y="5041582"/>
              <a:ext cx="953064" cy="359073"/>
            </a:xfrm>
            <a:prstGeom prst="rect">
              <a:avLst/>
            </a:prstGeom>
            <a:noFill/>
          </p:spPr>
          <p:txBody>
            <a:bodyPr wrap="square" rtlCol="0">
              <a:spAutoFit/>
            </a:bodyPr>
            <a:lstStyle/>
            <a:p>
              <a:pPr algn="ctr" defTabSz="514350"/>
              <a:r>
                <a:rPr lang="en-US" sz="2025" dirty="0">
                  <a:solidFill>
                    <a:prstClr val="black"/>
                  </a:solidFill>
                  <a:latin typeface="Athelas" panose="02000503000000020003" pitchFamily="2" charset="77"/>
                  <a:cs typeface="Times New Roman" panose="02020603050405020304" pitchFamily="18" charset="0"/>
                </a:rPr>
                <a:t>Feces</a:t>
              </a:r>
            </a:p>
          </p:txBody>
        </p:sp>
        <p:cxnSp>
          <p:nvCxnSpPr>
            <p:cNvPr id="24" name="Straight Arrow Connector 23">
              <a:extLst>
                <a:ext uri="{FF2B5EF4-FFF2-40B4-BE49-F238E27FC236}">
                  <a16:creationId xmlns:a16="http://schemas.microsoft.com/office/drawing/2014/main" id="{92E793C6-12BF-74E2-4A9B-61DCFE311D82}"/>
                </a:ext>
              </a:extLst>
            </p:cNvPr>
            <p:cNvCxnSpPr>
              <a:cxnSpLocks/>
            </p:cNvCxnSpPr>
            <p:nvPr/>
          </p:nvCxnSpPr>
          <p:spPr>
            <a:xfrm>
              <a:off x="2037514" y="4258574"/>
              <a:ext cx="739976" cy="18842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D9027D3-7B61-7840-2032-0F04C0D2393E}"/>
                </a:ext>
              </a:extLst>
            </p:cNvPr>
            <p:cNvSpPr txBox="1"/>
            <p:nvPr/>
          </p:nvSpPr>
          <p:spPr>
            <a:xfrm>
              <a:off x="2459859" y="5063557"/>
              <a:ext cx="848827" cy="359073"/>
            </a:xfrm>
            <a:prstGeom prst="rect">
              <a:avLst/>
            </a:prstGeom>
            <a:noFill/>
          </p:spPr>
          <p:txBody>
            <a:bodyPr wrap="square" rtlCol="0">
              <a:spAutoFit/>
            </a:bodyPr>
            <a:lstStyle/>
            <a:p>
              <a:pPr algn="ctr" defTabSz="514350"/>
              <a:r>
                <a:rPr lang="en-US" sz="2025" dirty="0">
                  <a:solidFill>
                    <a:prstClr val="black"/>
                  </a:solidFill>
                  <a:latin typeface="Athelas" panose="02000503000000020003" pitchFamily="2" charset="77"/>
                  <a:cs typeface="Times New Roman" panose="02020603050405020304" pitchFamily="18" charset="0"/>
                </a:rPr>
                <a:t>Soil</a:t>
              </a:r>
            </a:p>
          </p:txBody>
        </p:sp>
        <p:pic>
          <p:nvPicPr>
            <p:cNvPr id="26" name="Picture 4" descr="What Do Normal Chicken Droppings Look Like? - Fresh Eggs Daily®">
              <a:extLst>
                <a:ext uri="{FF2B5EF4-FFF2-40B4-BE49-F238E27FC236}">
                  <a16:creationId xmlns:a16="http://schemas.microsoft.com/office/drawing/2014/main" id="{E3D9D429-C374-79BA-CA4F-F4440DCAF4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5467" y="4535161"/>
              <a:ext cx="801704" cy="52839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en Birds Walking into the Poultry Farmhouse in Soil Background Stock Image  - Image of mammals, birds: 167127279">
              <a:extLst>
                <a:ext uri="{FF2B5EF4-FFF2-40B4-BE49-F238E27FC236}">
                  <a16:creationId xmlns:a16="http://schemas.microsoft.com/office/drawing/2014/main" id="{CA87F812-9A80-6B0F-C98B-EF578E70460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6259" t="46666" r="46688" b="29629"/>
            <a:stretch/>
          </p:blipFill>
          <p:spPr bwMode="auto">
            <a:xfrm>
              <a:off x="2434590" y="4487802"/>
              <a:ext cx="904240" cy="575755"/>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Brace 27">
              <a:extLst>
                <a:ext uri="{FF2B5EF4-FFF2-40B4-BE49-F238E27FC236}">
                  <a16:creationId xmlns:a16="http://schemas.microsoft.com/office/drawing/2014/main" id="{EA2D92A8-2660-4292-3A33-A811215CCD26}"/>
                </a:ext>
              </a:extLst>
            </p:cNvPr>
            <p:cNvSpPr/>
            <p:nvPr/>
          </p:nvSpPr>
          <p:spPr>
            <a:xfrm rot="5400000">
              <a:off x="1966265" y="4522319"/>
              <a:ext cx="323835" cy="196298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514350"/>
              <a:endParaRPr lang="en-US" sz="2025">
                <a:solidFill>
                  <a:prstClr val="black"/>
                </a:solidFill>
                <a:latin typeface="Athelas" panose="02000503000000020003" pitchFamily="2" charset="77"/>
              </a:endParaRPr>
            </a:p>
          </p:txBody>
        </p:sp>
        <p:sp>
          <p:nvSpPr>
            <p:cNvPr id="29" name="TextBox 28">
              <a:extLst>
                <a:ext uri="{FF2B5EF4-FFF2-40B4-BE49-F238E27FC236}">
                  <a16:creationId xmlns:a16="http://schemas.microsoft.com/office/drawing/2014/main" id="{27473AE4-D8D7-D666-2A09-1DF3F4C119B4}"/>
                </a:ext>
              </a:extLst>
            </p:cNvPr>
            <p:cNvSpPr txBox="1"/>
            <p:nvPr/>
          </p:nvSpPr>
          <p:spPr>
            <a:xfrm>
              <a:off x="686709" y="5709180"/>
              <a:ext cx="2961294" cy="913070"/>
            </a:xfrm>
            <a:prstGeom prst="rect">
              <a:avLst/>
            </a:prstGeom>
            <a:noFill/>
          </p:spPr>
          <p:txBody>
            <a:bodyPr wrap="square" rtlCol="0">
              <a:spAutoFit/>
            </a:bodyPr>
            <a:lstStyle/>
            <a:p>
              <a:pPr algn="ctr" defTabSz="514350"/>
              <a:r>
                <a:rPr lang="en-US" sz="2025" dirty="0">
                  <a:solidFill>
                    <a:prstClr val="black"/>
                  </a:solidFill>
                  <a:latin typeface="Athelas" panose="02000503000000020003" pitchFamily="2" charset="77"/>
                  <a:cs typeface="Times New Roman" panose="02020603050405020304" pitchFamily="18" charset="0"/>
                </a:rPr>
                <a:t>31 Farm Practices + 24 Physiochemical Properties Collected for Each Sample</a:t>
              </a:r>
            </a:p>
          </p:txBody>
        </p:sp>
        <p:cxnSp>
          <p:nvCxnSpPr>
            <p:cNvPr id="30" name="Straight Arrow Connector 29">
              <a:extLst>
                <a:ext uri="{FF2B5EF4-FFF2-40B4-BE49-F238E27FC236}">
                  <a16:creationId xmlns:a16="http://schemas.microsoft.com/office/drawing/2014/main" id="{7FFFAEA1-4A77-BC19-05A8-3F032CAD9C52}"/>
                </a:ext>
              </a:extLst>
            </p:cNvPr>
            <p:cNvCxnSpPr>
              <a:cxnSpLocks/>
            </p:cNvCxnSpPr>
            <p:nvPr/>
          </p:nvCxnSpPr>
          <p:spPr>
            <a:xfrm>
              <a:off x="3514997" y="6241911"/>
              <a:ext cx="1357912"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382AE3FD-65ED-6A14-D896-1E06CC03A4E5}"/>
                </a:ext>
              </a:extLst>
            </p:cNvPr>
            <p:cNvSpPr txBox="1"/>
            <p:nvPr/>
          </p:nvSpPr>
          <p:spPr>
            <a:xfrm>
              <a:off x="4819593" y="6063553"/>
              <a:ext cx="2760337" cy="359073"/>
            </a:xfrm>
            <a:prstGeom prst="rect">
              <a:avLst/>
            </a:prstGeom>
            <a:noFill/>
          </p:spPr>
          <p:txBody>
            <a:bodyPr wrap="square" rtlCol="0">
              <a:spAutoFit/>
            </a:bodyPr>
            <a:lstStyle/>
            <a:p>
              <a:pPr algn="ctr" defTabSz="514350"/>
              <a:r>
                <a:rPr lang="en-US" sz="2025" dirty="0">
                  <a:solidFill>
                    <a:prstClr val="black"/>
                  </a:solidFill>
                  <a:latin typeface="Athelas" panose="02000503000000020003" pitchFamily="2" charset="77"/>
                  <a:cs typeface="Times New Roman" panose="02020603050405020304" pitchFamily="18" charset="0"/>
                </a:rPr>
                <a:t>Machine/Deep Learning</a:t>
              </a:r>
            </a:p>
          </p:txBody>
        </p:sp>
        <p:sp>
          <p:nvSpPr>
            <p:cNvPr id="32" name="TextBox 31">
              <a:extLst>
                <a:ext uri="{FF2B5EF4-FFF2-40B4-BE49-F238E27FC236}">
                  <a16:creationId xmlns:a16="http://schemas.microsoft.com/office/drawing/2014/main" id="{5164E6B9-DB82-B763-4247-6D99572F0739}"/>
                </a:ext>
              </a:extLst>
            </p:cNvPr>
            <p:cNvSpPr txBox="1"/>
            <p:nvPr/>
          </p:nvSpPr>
          <p:spPr>
            <a:xfrm rot="18335180">
              <a:off x="3765101" y="4115607"/>
              <a:ext cx="2027626" cy="359073"/>
            </a:xfrm>
            <a:prstGeom prst="rect">
              <a:avLst/>
            </a:prstGeom>
            <a:noFill/>
          </p:spPr>
          <p:txBody>
            <a:bodyPr wrap="square" rtlCol="0">
              <a:spAutoFit/>
            </a:bodyPr>
            <a:lstStyle/>
            <a:p>
              <a:pPr algn="ctr" defTabSz="514350"/>
              <a:r>
                <a:rPr lang="en-US" sz="2025" dirty="0">
                  <a:solidFill>
                    <a:prstClr val="black"/>
                  </a:solidFill>
                  <a:latin typeface="Athelas" panose="02000503000000020003" pitchFamily="2" charset="77"/>
                  <a:cs typeface="Times New Roman" panose="02020603050405020304" pitchFamily="18" charset="0"/>
                </a:rPr>
                <a:t>1. RandomForest</a:t>
              </a:r>
            </a:p>
          </p:txBody>
        </p:sp>
        <p:sp>
          <p:nvSpPr>
            <p:cNvPr id="33" name="TextBox 32">
              <a:extLst>
                <a:ext uri="{FF2B5EF4-FFF2-40B4-BE49-F238E27FC236}">
                  <a16:creationId xmlns:a16="http://schemas.microsoft.com/office/drawing/2014/main" id="{5ACE1E51-3378-EB9C-3C76-96339FFAA8E8}"/>
                </a:ext>
              </a:extLst>
            </p:cNvPr>
            <p:cNvSpPr txBox="1"/>
            <p:nvPr/>
          </p:nvSpPr>
          <p:spPr>
            <a:xfrm rot="18335180">
              <a:off x="4549552" y="4274499"/>
              <a:ext cx="1479648" cy="359073"/>
            </a:xfrm>
            <a:prstGeom prst="rect">
              <a:avLst/>
            </a:prstGeom>
            <a:noFill/>
          </p:spPr>
          <p:txBody>
            <a:bodyPr wrap="square" rtlCol="0">
              <a:spAutoFit/>
            </a:bodyPr>
            <a:lstStyle/>
            <a:p>
              <a:pPr algn="ctr" defTabSz="514350"/>
              <a:r>
                <a:rPr lang="en-US" sz="2025" dirty="0">
                  <a:solidFill>
                    <a:prstClr val="black"/>
                  </a:solidFill>
                  <a:latin typeface="Athelas" panose="02000503000000020003" pitchFamily="2" charset="77"/>
                  <a:cs typeface="Times New Roman" panose="02020603050405020304" pitchFamily="18" charset="0"/>
                </a:rPr>
                <a:t>2. XGBoost</a:t>
              </a:r>
            </a:p>
          </p:txBody>
        </p:sp>
        <p:sp>
          <p:nvSpPr>
            <p:cNvPr id="34" name="TextBox 33">
              <a:extLst>
                <a:ext uri="{FF2B5EF4-FFF2-40B4-BE49-F238E27FC236}">
                  <a16:creationId xmlns:a16="http://schemas.microsoft.com/office/drawing/2014/main" id="{3C6EA261-1C4A-5861-4A41-3EF552BD95A3}"/>
                </a:ext>
              </a:extLst>
            </p:cNvPr>
            <p:cNvSpPr txBox="1"/>
            <p:nvPr/>
          </p:nvSpPr>
          <p:spPr>
            <a:xfrm rot="18335180">
              <a:off x="5209497" y="4339824"/>
              <a:ext cx="1522850" cy="359073"/>
            </a:xfrm>
            <a:prstGeom prst="rect">
              <a:avLst/>
            </a:prstGeom>
            <a:noFill/>
          </p:spPr>
          <p:txBody>
            <a:bodyPr wrap="square" rtlCol="0">
              <a:spAutoFit/>
            </a:bodyPr>
            <a:lstStyle/>
            <a:p>
              <a:pPr algn="ctr" defTabSz="514350"/>
              <a:r>
                <a:rPr lang="en-US" sz="2025" dirty="0">
                  <a:solidFill>
                    <a:prstClr val="black"/>
                  </a:solidFill>
                  <a:latin typeface="Athelas" panose="02000503000000020003" pitchFamily="2" charset="77"/>
                  <a:cs typeface="Times New Roman" panose="02020603050405020304" pitchFamily="18" charset="0"/>
                </a:rPr>
                <a:t>3. MLP</a:t>
              </a:r>
            </a:p>
          </p:txBody>
        </p:sp>
        <p:sp>
          <p:nvSpPr>
            <p:cNvPr id="35" name="TextBox 34">
              <a:extLst>
                <a:ext uri="{FF2B5EF4-FFF2-40B4-BE49-F238E27FC236}">
                  <a16:creationId xmlns:a16="http://schemas.microsoft.com/office/drawing/2014/main" id="{48CDF8AC-BEDE-C673-BC27-36A2E462145B}"/>
                </a:ext>
              </a:extLst>
            </p:cNvPr>
            <p:cNvSpPr txBox="1"/>
            <p:nvPr/>
          </p:nvSpPr>
          <p:spPr>
            <a:xfrm rot="18335180">
              <a:off x="5765110" y="4057711"/>
              <a:ext cx="1754165" cy="359073"/>
            </a:xfrm>
            <a:prstGeom prst="rect">
              <a:avLst/>
            </a:prstGeom>
            <a:noFill/>
          </p:spPr>
          <p:txBody>
            <a:bodyPr wrap="square" rtlCol="0">
              <a:spAutoFit/>
            </a:bodyPr>
            <a:lstStyle/>
            <a:p>
              <a:pPr algn="ctr" defTabSz="514350"/>
              <a:r>
                <a:rPr lang="en-US" sz="2025" dirty="0">
                  <a:solidFill>
                    <a:prstClr val="black"/>
                  </a:solidFill>
                  <a:latin typeface="Athelas" panose="02000503000000020003" pitchFamily="2" charset="77"/>
                  <a:cs typeface="Times New Roman" panose="02020603050405020304" pitchFamily="18" charset="0"/>
                </a:rPr>
                <a:t>4. Autoencoder</a:t>
              </a:r>
            </a:p>
          </p:txBody>
        </p:sp>
        <p:sp>
          <p:nvSpPr>
            <p:cNvPr id="36" name="TextBox 35">
              <a:extLst>
                <a:ext uri="{FF2B5EF4-FFF2-40B4-BE49-F238E27FC236}">
                  <a16:creationId xmlns:a16="http://schemas.microsoft.com/office/drawing/2014/main" id="{909DAA4E-C477-685F-0F49-853E038A04DB}"/>
                </a:ext>
              </a:extLst>
            </p:cNvPr>
            <p:cNvSpPr txBox="1"/>
            <p:nvPr/>
          </p:nvSpPr>
          <p:spPr>
            <a:xfrm rot="18335180">
              <a:off x="6335229" y="4308266"/>
              <a:ext cx="1522850" cy="359073"/>
            </a:xfrm>
            <a:prstGeom prst="rect">
              <a:avLst/>
            </a:prstGeom>
            <a:noFill/>
          </p:spPr>
          <p:txBody>
            <a:bodyPr wrap="square" rtlCol="0">
              <a:spAutoFit/>
            </a:bodyPr>
            <a:lstStyle/>
            <a:p>
              <a:pPr algn="ctr" defTabSz="514350"/>
              <a:r>
                <a:rPr lang="en-US" sz="2025" dirty="0">
                  <a:solidFill>
                    <a:prstClr val="black"/>
                  </a:solidFill>
                  <a:latin typeface="Athelas" panose="02000503000000020003" pitchFamily="2" charset="77"/>
                  <a:cs typeface="Times New Roman" panose="02020603050405020304" pitchFamily="18" charset="0"/>
                </a:rPr>
                <a:t>5. GAN</a:t>
              </a:r>
            </a:p>
          </p:txBody>
        </p:sp>
        <p:sp>
          <p:nvSpPr>
            <p:cNvPr id="37" name="Right Brace 36">
              <a:extLst>
                <a:ext uri="{FF2B5EF4-FFF2-40B4-BE49-F238E27FC236}">
                  <a16:creationId xmlns:a16="http://schemas.microsoft.com/office/drawing/2014/main" id="{A1FA660B-46AD-4917-B52F-8A67439F916C}"/>
                </a:ext>
              </a:extLst>
            </p:cNvPr>
            <p:cNvSpPr/>
            <p:nvPr/>
          </p:nvSpPr>
          <p:spPr>
            <a:xfrm rot="16200000">
              <a:off x="5312464" y="1907714"/>
              <a:ext cx="829839" cy="3066861"/>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514350"/>
              <a:endParaRPr lang="en-US" sz="2025">
                <a:solidFill>
                  <a:prstClr val="black"/>
                </a:solidFill>
                <a:latin typeface="Athelas" panose="02000503000000020003" pitchFamily="2" charset="77"/>
              </a:endParaRPr>
            </a:p>
          </p:txBody>
        </p:sp>
        <p:sp>
          <p:nvSpPr>
            <p:cNvPr id="38" name="TextBox 37">
              <a:extLst>
                <a:ext uri="{FF2B5EF4-FFF2-40B4-BE49-F238E27FC236}">
                  <a16:creationId xmlns:a16="http://schemas.microsoft.com/office/drawing/2014/main" id="{63354298-9D3B-1E46-960F-5FE12D3F2A19}"/>
                </a:ext>
              </a:extLst>
            </p:cNvPr>
            <p:cNvSpPr txBox="1"/>
            <p:nvPr/>
          </p:nvSpPr>
          <p:spPr>
            <a:xfrm>
              <a:off x="4298689" y="2660977"/>
              <a:ext cx="3216830" cy="359073"/>
            </a:xfrm>
            <a:prstGeom prst="rect">
              <a:avLst/>
            </a:prstGeom>
            <a:noFill/>
          </p:spPr>
          <p:txBody>
            <a:bodyPr wrap="square" rtlCol="0">
              <a:spAutoFit/>
            </a:bodyPr>
            <a:lstStyle/>
            <a:p>
              <a:pPr defTabSz="514350"/>
              <a:r>
                <a:rPr lang="en-US" sz="2025" dirty="0">
                  <a:solidFill>
                    <a:prstClr val="black"/>
                  </a:solidFill>
                  <a:latin typeface="Athelas" panose="02000503000000020003" pitchFamily="2" charset="77"/>
                  <a:cs typeface="Times New Roman" panose="02020603050405020304" pitchFamily="18" charset="0"/>
                </a:rPr>
                <a:t>Bagging (≥3 Algorithms Agree)</a:t>
              </a:r>
            </a:p>
          </p:txBody>
        </p:sp>
        <p:cxnSp>
          <p:nvCxnSpPr>
            <p:cNvPr id="39" name="Straight Arrow Connector 38">
              <a:extLst>
                <a:ext uri="{FF2B5EF4-FFF2-40B4-BE49-F238E27FC236}">
                  <a16:creationId xmlns:a16="http://schemas.microsoft.com/office/drawing/2014/main" id="{E7FC708F-F887-C5D7-7E85-B7B42BE723DC}"/>
                </a:ext>
              </a:extLst>
            </p:cNvPr>
            <p:cNvCxnSpPr>
              <a:cxnSpLocks/>
            </p:cNvCxnSpPr>
            <p:nvPr/>
          </p:nvCxnSpPr>
          <p:spPr>
            <a:xfrm flipV="1">
              <a:off x="5736077" y="2015276"/>
              <a:ext cx="0" cy="674667"/>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A26EA666-91C7-FED3-FDB5-07C31BF9B06A}"/>
                </a:ext>
              </a:extLst>
            </p:cNvPr>
            <p:cNvSpPr txBox="1"/>
            <p:nvPr/>
          </p:nvSpPr>
          <p:spPr>
            <a:xfrm>
              <a:off x="4106170" y="1613613"/>
              <a:ext cx="3216830" cy="359073"/>
            </a:xfrm>
            <a:prstGeom prst="rect">
              <a:avLst/>
            </a:prstGeom>
            <a:noFill/>
          </p:spPr>
          <p:txBody>
            <a:bodyPr wrap="square" rtlCol="0">
              <a:spAutoFit/>
            </a:bodyPr>
            <a:lstStyle/>
            <a:p>
              <a:pPr defTabSz="514350"/>
              <a:r>
                <a:rPr lang="en-US" sz="2025" dirty="0">
                  <a:solidFill>
                    <a:prstClr val="black"/>
                  </a:solidFill>
                  <a:latin typeface="Athelas" panose="02000503000000020003" pitchFamily="2" charset="77"/>
                  <a:cs typeface="Times New Roman" panose="02020603050405020304" pitchFamily="18" charset="0"/>
                </a:rPr>
                <a:t>Influential Variables</a:t>
              </a:r>
            </a:p>
          </p:txBody>
        </p:sp>
        <p:cxnSp>
          <p:nvCxnSpPr>
            <p:cNvPr id="41" name="Straight Arrow Connector 40">
              <a:extLst>
                <a:ext uri="{FF2B5EF4-FFF2-40B4-BE49-F238E27FC236}">
                  <a16:creationId xmlns:a16="http://schemas.microsoft.com/office/drawing/2014/main" id="{ED0C2C03-B171-ED8A-B28D-D1210FDBA6A3}"/>
                </a:ext>
              </a:extLst>
            </p:cNvPr>
            <p:cNvCxnSpPr>
              <a:cxnSpLocks/>
            </p:cNvCxnSpPr>
            <p:nvPr/>
          </p:nvCxnSpPr>
          <p:spPr>
            <a:xfrm>
              <a:off x="6322014" y="1826342"/>
              <a:ext cx="1828800"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6BA07CE6-BBFE-0968-5873-624B0A0ECC74}"/>
                </a:ext>
              </a:extLst>
            </p:cNvPr>
            <p:cNvSpPr txBox="1"/>
            <p:nvPr/>
          </p:nvSpPr>
          <p:spPr>
            <a:xfrm>
              <a:off x="6564196" y="1504159"/>
              <a:ext cx="1136577" cy="913070"/>
            </a:xfrm>
            <a:prstGeom prst="rect">
              <a:avLst/>
            </a:prstGeom>
            <a:noFill/>
            <a:ln>
              <a:noFill/>
            </a:ln>
          </p:spPr>
          <p:txBody>
            <a:bodyPr wrap="square" rtlCol="0">
              <a:spAutoFit/>
            </a:bodyPr>
            <a:lstStyle/>
            <a:p>
              <a:pPr defTabSz="514350"/>
              <a:r>
                <a:rPr lang="en-US" sz="2025" dirty="0">
                  <a:solidFill>
                    <a:prstClr val="black"/>
                  </a:solidFill>
                  <a:latin typeface="Athelas" panose="02000503000000020003" pitchFamily="2" charset="77"/>
                  <a:cs typeface="Times New Roman" panose="02020603050405020304" pitchFamily="18" charset="0"/>
                </a:rPr>
                <a:t>SHAP</a:t>
              </a:r>
            </a:p>
            <a:p>
              <a:pPr defTabSz="514350"/>
              <a:r>
                <a:rPr lang="en-US" sz="2025" dirty="0">
                  <a:solidFill>
                    <a:prstClr val="black"/>
                  </a:solidFill>
                  <a:latin typeface="Athelas" panose="02000503000000020003" pitchFamily="2" charset="77"/>
                  <a:cs typeface="Times New Roman" panose="02020603050405020304" pitchFamily="18" charset="0"/>
                </a:rPr>
                <a:t>Predicts direction</a:t>
              </a:r>
            </a:p>
          </p:txBody>
        </p:sp>
        <p:sp>
          <p:nvSpPr>
            <p:cNvPr id="43" name="TextBox 42">
              <a:extLst>
                <a:ext uri="{FF2B5EF4-FFF2-40B4-BE49-F238E27FC236}">
                  <a16:creationId xmlns:a16="http://schemas.microsoft.com/office/drawing/2014/main" id="{615D6D73-40B1-4255-3DE9-A63F01BDE078}"/>
                </a:ext>
              </a:extLst>
            </p:cNvPr>
            <p:cNvSpPr txBox="1"/>
            <p:nvPr/>
          </p:nvSpPr>
          <p:spPr>
            <a:xfrm>
              <a:off x="8107560" y="2079717"/>
              <a:ext cx="1611351" cy="359073"/>
            </a:xfrm>
            <a:prstGeom prst="rect">
              <a:avLst/>
            </a:prstGeom>
            <a:noFill/>
          </p:spPr>
          <p:txBody>
            <a:bodyPr wrap="square" rtlCol="0">
              <a:spAutoFit/>
            </a:bodyPr>
            <a:lstStyle/>
            <a:p>
              <a:pPr defTabSz="514350"/>
              <a:r>
                <a:rPr lang="en-US" sz="2025" i="1" dirty="0">
                  <a:solidFill>
                    <a:prstClr val="black"/>
                  </a:solidFill>
                  <a:latin typeface="Athelas" panose="02000503000000020003" pitchFamily="2" charset="77"/>
                  <a:cs typeface="Times New Roman" panose="02020603050405020304" pitchFamily="18" charset="0"/>
                </a:rPr>
                <a:t>Salmonella</a:t>
              </a:r>
            </a:p>
          </p:txBody>
        </p:sp>
        <p:sp>
          <p:nvSpPr>
            <p:cNvPr id="44" name="TextBox 43">
              <a:extLst>
                <a:ext uri="{FF2B5EF4-FFF2-40B4-BE49-F238E27FC236}">
                  <a16:creationId xmlns:a16="http://schemas.microsoft.com/office/drawing/2014/main" id="{DB54064D-EE2F-8CF1-45FD-295CF8943D25}"/>
                </a:ext>
              </a:extLst>
            </p:cNvPr>
            <p:cNvSpPr txBox="1"/>
            <p:nvPr/>
          </p:nvSpPr>
          <p:spPr>
            <a:xfrm>
              <a:off x="10154487" y="2087543"/>
              <a:ext cx="1099511" cy="359073"/>
            </a:xfrm>
            <a:prstGeom prst="rect">
              <a:avLst/>
            </a:prstGeom>
            <a:noFill/>
          </p:spPr>
          <p:txBody>
            <a:bodyPr wrap="square">
              <a:spAutoFit/>
            </a:bodyPr>
            <a:lstStyle/>
            <a:p>
              <a:pPr defTabSz="514350"/>
              <a:r>
                <a:rPr lang="en-US" sz="2025" i="1" dirty="0">
                  <a:solidFill>
                    <a:prstClr val="black"/>
                  </a:solidFill>
                  <a:latin typeface="Athelas" panose="02000503000000020003" pitchFamily="2" charset="77"/>
                  <a:cs typeface="Times New Roman" panose="02020603050405020304" pitchFamily="18" charset="0"/>
                </a:rPr>
                <a:t>Listeria</a:t>
              </a:r>
              <a:endParaRPr lang="en-US" sz="2025" i="1" dirty="0">
                <a:solidFill>
                  <a:prstClr val="black"/>
                </a:solidFill>
                <a:latin typeface="Athelas" panose="02000503000000020003" pitchFamily="2" charset="77"/>
              </a:endParaRPr>
            </a:p>
          </p:txBody>
        </p:sp>
        <p:sp>
          <p:nvSpPr>
            <p:cNvPr id="45" name="TextBox 44">
              <a:extLst>
                <a:ext uri="{FF2B5EF4-FFF2-40B4-BE49-F238E27FC236}">
                  <a16:creationId xmlns:a16="http://schemas.microsoft.com/office/drawing/2014/main" id="{F823DF88-D1A2-43E1-A747-A924CD86C624}"/>
                </a:ext>
              </a:extLst>
            </p:cNvPr>
            <p:cNvSpPr txBox="1"/>
            <p:nvPr/>
          </p:nvSpPr>
          <p:spPr>
            <a:xfrm>
              <a:off x="7824536" y="2441241"/>
              <a:ext cx="2251873" cy="1467068"/>
            </a:xfrm>
            <a:prstGeom prst="rect">
              <a:avLst/>
            </a:prstGeom>
            <a:noFill/>
          </p:spPr>
          <p:txBody>
            <a:bodyPr wrap="square" rtlCol="0">
              <a:spAutoFit/>
            </a:bodyPr>
            <a:lstStyle/>
            <a:p>
              <a:pPr marL="321470" indent="-321470" defTabSz="514350">
                <a:buFont typeface="Arial" panose="020B0604020202020204" pitchFamily="34" charset="0"/>
                <a:buChar char="•"/>
              </a:pPr>
              <a:r>
                <a:rPr lang="en-US" sz="2025" dirty="0">
                  <a:solidFill>
                    <a:prstClr val="black"/>
                  </a:solidFill>
                  <a:latin typeface="Athelas" panose="02000503000000020003" pitchFamily="2" charset="77"/>
                  <a:cs typeface="Times New Roman" panose="02020603050405020304" pitchFamily="18" charset="0"/>
                </a:rPr>
                <a:t>Phosphorus</a:t>
              </a:r>
            </a:p>
            <a:p>
              <a:pPr marL="321470" indent="-321470" defTabSz="514350">
                <a:buFont typeface="Arial" panose="020B0604020202020204" pitchFamily="34" charset="0"/>
                <a:buChar char="•"/>
              </a:pPr>
              <a:r>
                <a:rPr lang="en-US" sz="2025" dirty="0">
                  <a:solidFill>
                    <a:prstClr val="black"/>
                  </a:solidFill>
                  <a:latin typeface="Athelas" panose="02000503000000020003" pitchFamily="2" charset="77"/>
                  <a:cs typeface="Times New Roman" panose="02020603050405020304" pitchFamily="18" charset="0"/>
                </a:rPr>
                <a:t>Low pH</a:t>
              </a:r>
            </a:p>
            <a:p>
              <a:pPr marL="321470" indent="-321470" defTabSz="514350">
                <a:buFont typeface="Arial" panose="020B0604020202020204" pitchFamily="34" charset="0"/>
                <a:buChar char="•"/>
              </a:pPr>
              <a:r>
                <a:rPr lang="en-US" sz="2025" dirty="0">
                  <a:solidFill>
                    <a:prstClr val="black"/>
                  </a:solidFill>
                  <a:latin typeface="Athelas" panose="02000503000000020003" pitchFamily="2" charset="77"/>
                  <a:cs typeface="Times New Roman" panose="02020603050405020304" pitchFamily="18" charset="0"/>
                </a:rPr>
                <a:t>Low EC</a:t>
              </a:r>
            </a:p>
            <a:p>
              <a:pPr marL="321470" indent="-321470" defTabSz="514350">
                <a:buFont typeface="Arial" panose="020B0604020202020204" pitchFamily="34" charset="0"/>
                <a:buChar char="•"/>
              </a:pPr>
              <a:r>
                <a:rPr lang="en-US" sz="2025" dirty="0">
                  <a:solidFill>
                    <a:prstClr val="black"/>
                  </a:solidFill>
                  <a:latin typeface="Athelas" panose="02000503000000020003" pitchFamily="2" charset="77"/>
                  <a:cs typeface="Times New Roman" panose="02020603050405020304" pitchFamily="18" charset="0"/>
                </a:rPr>
                <a:t>High Manganese</a:t>
              </a:r>
            </a:p>
            <a:p>
              <a:pPr marL="321470" indent="-321470" defTabSz="514350">
                <a:buFont typeface="Arial" panose="020B0604020202020204" pitchFamily="34" charset="0"/>
                <a:buChar char="•"/>
              </a:pPr>
              <a:r>
                <a:rPr lang="en-US" sz="2025" dirty="0">
                  <a:solidFill>
                    <a:prstClr val="black"/>
                  </a:solidFill>
                  <a:latin typeface="Athelas" panose="02000503000000020003" pitchFamily="2" charset="77"/>
                  <a:cs typeface="Times New Roman" panose="02020603050405020304" pitchFamily="18" charset="0"/>
                </a:rPr>
                <a:t>Low Sodium</a:t>
              </a:r>
            </a:p>
          </p:txBody>
        </p:sp>
        <p:sp>
          <p:nvSpPr>
            <p:cNvPr id="46" name="Right Brace 45">
              <a:extLst>
                <a:ext uri="{FF2B5EF4-FFF2-40B4-BE49-F238E27FC236}">
                  <a16:creationId xmlns:a16="http://schemas.microsoft.com/office/drawing/2014/main" id="{A4C4E355-4804-6A7A-EAA9-58BDC99C70F3}"/>
                </a:ext>
              </a:extLst>
            </p:cNvPr>
            <p:cNvSpPr/>
            <p:nvPr/>
          </p:nvSpPr>
          <p:spPr>
            <a:xfrm rot="16200000">
              <a:off x="9321613" y="783917"/>
              <a:ext cx="319939" cy="1904278"/>
            </a:xfrm>
            <a:prstGeom prst="rightBrace">
              <a:avLst>
                <a:gd name="adj1" fmla="val 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514350"/>
              <a:endParaRPr lang="en-US" sz="2025">
                <a:solidFill>
                  <a:prstClr val="black"/>
                </a:solidFill>
                <a:latin typeface="Athelas" panose="02000503000000020003" pitchFamily="2" charset="77"/>
              </a:endParaRPr>
            </a:p>
          </p:txBody>
        </p:sp>
        <p:sp>
          <p:nvSpPr>
            <p:cNvPr id="47" name="TextBox 46">
              <a:extLst>
                <a:ext uri="{FF2B5EF4-FFF2-40B4-BE49-F238E27FC236}">
                  <a16:creationId xmlns:a16="http://schemas.microsoft.com/office/drawing/2014/main" id="{79E5181E-6BDF-5F38-E644-6D047F6EA90A}"/>
                </a:ext>
              </a:extLst>
            </p:cNvPr>
            <p:cNvSpPr txBox="1"/>
            <p:nvPr/>
          </p:nvSpPr>
          <p:spPr>
            <a:xfrm>
              <a:off x="9823135" y="2449478"/>
              <a:ext cx="1890363" cy="2021066"/>
            </a:xfrm>
            <a:prstGeom prst="rect">
              <a:avLst/>
            </a:prstGeom>
            <a:noFill/>
          </p:spPr>
          <p:txBody>
            <a:bodyPr wrap="square" rtlCol="0">
              <a:spAutoFit/>
            </a:bodyPr>
            <a:lstStyle/>
            <a:p>
              <a:pPr marL="321470" indent="-321470" defTabSz="514350">
                <a:buFont typeface="Arial" panose="020B0604020202020204" pitchFamily="34" charset="0"/>
                <a:buChar char="•"/>
              </a:pPr>
              <a:r>
                <a:rPr lang="en-US" sz="2025" dirty="0">
                  <a:solidFill>
                    <a:prstClr val="black"/>
                  </a:solidFill>
                  <a:latin typeface="Athelas" panose="02000503000000020003" pitchFamily="2" charset="77"/>
                  <a:cs typeface="Times New Roman" panose="02020603050405020304" pitchFamily="18" charset="0"/>
                </a:rPr>
                <a:t>Magnesium</a:t>
              </a:r>
            </a:p>
            <a:p>
              <a:pPr marL="321470" indent="-321470" defTabSz="514350">
                <a:buFont typeface="Arial" panose="020B0604020202020204" pitchFamily="34" charset="0"/>
                <a:buChar char="•"/>
              </a:pPr>
              <a:r>
                <a:rPr lang="en-US" sz="2025" dirty="0">
                  <a:solidFill>
                    <a:prstClr val="black"/>
                  </a:solidFill>
                  <a:latin typeface="Athelas" panose="02000503000000020003" pitchFamily="2" charset="77"/>
                  <a:cs typeface="Times New Roman" panose="02020603050405020304" pitchFamily="18" charset="0"/>
                </a:rPr>
                <a:t>Phosphorus</a:t>
              </a:r>
            </a:p>
            <a:p>
              <a:pPr marL="321470" indent="-321470" defTabSz="514350">
                <a:buFont typeface="Arial" panose="020B0604020202020204" pitchFamily="34" charset="0"/>
                <a:buChar char="•"/>
              </a:pPr>
              <a:r>
                <a:rPr lang="en-US" sz="2025" dirty="0">
                  <a:solidFill>
                    <a:prstClr val="black"/>
                  </a:solidFill>
                  <a:latin typeface="Athelas" panose="02000503000000020003" pitchFamily="2" charset="77"/>
                  <a:cs typeface="Times New Roman" panose="02020603050405020304" pitchFamily="18" charset="0"/>
                </a:rPr>
                <a:t>Flock Size</a:t>
              </a:r>
            </a:p>
            <a:p>
              <a:pPr marL="321470" indent="-321470" defTabSz="514350">
                <a:buFont typeface="Arial" panose="020B0604020202020204" pitchFamily="34" charset="0"/>
                <a:buChar char="•"/>
              </a:pPr>
              <a:r>
                <a:rPr lang="en-US" sz="2025" dirty="0">
                  <a:solidFill>
                    <a:prstClr val="black"/>
                  </a:solidFill>
                  <a:latin typeface="Athelas" panose="02000503000000020003" pitchFamily="2" charset="77"/>
                  <a:cs typeface="Times New Roman" panose="02020603050405020304" pitchFamily="18" charset="0"/>
                </a:rPr>
                <a:t>Potassium</a:t>
              </a:r>
            </a:p>
            <a:p>
              <a:pPr marL="321470" indent="-321470" defTabSz="514350">
                <a:buFont typeface="Arial" panose="020B0604020202020204" pitchFamily="34" charset="0"/>
                <a:buChar char="•"/>
              </a:pPr>
              <a:r>
                <a:rPr lang="en-US" sz="2025" dirty="0">
                  <a:solidFill>
                    <a:prstClr val="black"/>
                  </a:solidFill>
                  <a:latin typeface="Athelas" panose="02000503000000020003" pitchFamily="2" charset="77"/>
                  <a:cs typeface="Times New Roman" panose="02020603050405020304" pitchFamily="18" charset="0"/>
                </a:rPr>
                <a:t>Copper</a:t>
              </a:r>
            </a:p>
            <a:p>
              <a:pPr marL="321470" indent="-321470" defTabSz="514350">
                <a:buFont typeface="Arial" panose="020B0604020202020204" pitchFamily="34" charset="0"/>
                <a:buChar char="•"/>
              </a:pPr>
              <a:r>
                <a:rPr lang="en-US" sz="2025" dirty="0">
                  <a:solidFill>
                    <a:prstClr val="black"/>
                  </a:solidFill>
                  <a:latin typeface="Athelas" panose="02000503000000020003" pitchFamily="2" charset="77"/>
                  <a:cs typeface="Times New Roman" panose="02020603050405020304" pitchFamily="18" charset="0"/>
                </a:rPr>
                <a:t>YearsFarming</a:t>
              </a:r>
            </a:p>
            <a:p>
              <a:pPr marL="321470" indent="-321470" defTabSz="514350">
                <a:buFont typeface="Arial" panose="020B0604020202020204" pitchFamily="34" charset="0"/>
                <a:buChar char="•"/>
              </a:pPr>
              <a:endParaRPr lang="en-US" sz="2025" dirty="0">
                <a:solidFill>
                  <a:prstClr val="black"/>
                </a:solidFill>
                <a:latin typeface="Athelas" panose="02000503000000020003" pitchFamily="2" charset="77"/>
                <a:cs typeface="Times New Roman" panose="02020603050405020304" pitchFamily="18" charset="0"/>
              </a:endParaRPr>
            </a:p>
          </p:txBody>
        </p:sp>
      </p:grpSp>
      <p:pic>
        <p:nvPicPr>
          <p:cNvPr id="48" name="Picture 4">
            <a:extLst>
              <a:ext uri="{FF2B5EF4-FFF2-40B4-BE49-F238E27FC236}">
                <a16:creationId xmlns:a16="http://schemas.microsoft.com/office/drawing/2014/main" id="{5D5B1231-C8C0-79E5-5219-2AF52B9DF7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92505" y="6733178"/>
            <a:ext cx="1390665" cy="92583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51,251 Neural Network Stock Photos and Images - 123RF">
            <a:extLst>
              <a:ext uri="{FF2B5EF4-FFF2-40B4-BE49-F238E27FC236}">
                <a16:creationId xmlns:a16="http://schemas.microsoft.com/office/drawing/2014/main" id="{F9399AC5-4843-B77C-6354-8ADF0AA07CE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67985" y="6463659"/>
            <a:ext cx="1695183" cy="133731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CBDBFEF-FA27-9B37-E1FB-7A315044F2DB}"/>
              </a:ext>
            </a:extLst>
          </p:cNvPr>
          <p:cNvSpPr txBox="1"/>
          <p:nvPr/>
        </p:nvSpPr>
        <p:spPr>
          <a:xfrm>
            <a:off x="6540572" y="8838172"/>
            <a:ext cx="3777316" cy="715581"/>
          </a:xfrm>
          <a:prstGeom prst="rect">
            <a:avLst/>
          </a:prstGeom>
          <a:noFill/>
        </p:spPr>
        <p:txBody>
          <a:bodyPr wrap="none" rtlCol="0">
            <a:spAutoFit/>
          </a:bodyPr>
          <a:lstStyle/>
          <a:p>
            <a:pPr defTabSz="514350"/>
            <a:r>
              <a:rPr lang="nl-NL" sz="2025" dirty="0">
                <a:solidFill>
                  <a:prstClr val="black"/>
                </a:solidFill>
                <a:latin typeface="Calibri" panose="020F0502020204030204"/>
              </a:rPr>
              <a:t>Microorganisms 2022, 10(9), 1703</a:t>
            </a:r>
          </a:p>
          <a:p>
            <a:pPr defTabSz="514350"/>
            <a:r>
              <a:rPr lang="nl-NL" sz="2025" dirty="0">
                <a:solidFill>
                  <a:prstClr val="black"/>
                </a:solidFill>
                <a:latin typeface="Calibri" panose="020F0502020204030204"/>
              </a:rPr>
              <a:t> </a:t>
            </a:r>
            <a:endParaRPr lang="en-US" sz="2025" dirty="0">
              <a:solidFill>
                <a:prstClr val="black"/>
              </a:solidFill>
              <a:latin typeface="Calibri" panose="020F0502020204030204"/>
            </a:endParaRPr>
          </a:p>
        </p:txBody>
      </p:sp>
      <p:pic>
        <p:nvPicPr>
          <p:cNvPr id="2" name="Picture 1" descr="A person wearing glasses&#10;&#10;Description automatically generated with low confidence">
            <a:extLst>
              <a:ext uri="{FF2B5EF4-FFF2-40B4-BE49-F238E27FC236}">
                <a16:creationId xmlns:a16="http://schemas.microsoft.com/office/drawing/2014/main" id="{D91FBB7B-FD22-422A-1D22-0C221A57CCAA}"/>
              </a:ext>
            </a:extLst>
          </p:cNvPr>
          <p:cNvPicPr>
            <a:picLocks noChangeAspect="1"/>
          </p:cNvPicPr>
          <p:nvPr/>
        </p:nvPicPr>
        <p:blipFill>
          <a:blip r:embed="rId9"/>
          <a:stretch>
            <a:fillRect/>
          </a:stretch>
        </p:blipFill>
        <p:spPr>
          <a:xfrm>
            <a:off x="13310168" y="6002031"/>
            <a:ext cx="2309903" cy="2335692"/>
          </a:xfrm>
          <a:prstGeom prst="rect">
            <a:avLst/>
          </a:prstGeom>
        </p:spPr>
      </p:pic>
      <p:sp>
        <p:nvSpPr>
          <p:cNvPr id="3" name="TextBox 2">
            <a:extLst>
              <a:ext uri="{FF2B5EF4-FFF2-40B4-BE49-F238E27FC236}">
                <a16:creationId xmlns:a16="http://schemas.microsoft.com/office/drawing/2014/main" id="{A0A157B0-2A1F-FEA6-3B25-DF2C6BA5109A}"/>
              </a:ext>
            </a:extLst>
          </p:cNvPr>
          <p:cNvSpPr txBox="1"/>
          <p:nvPr/>
        </p:nvSpPr>
        <p:spPr>
          <a:xfrm>
            <a:off x="13445646" y="8352443"/>
            <a:ext cx="2556597" cy="923330"/>
          </a:xfrm>
          <a:prstGeom prst="rect">
            <a:avLst/>
          </a:prstGeom>
          <a:noFill/>
        </p:spPr>
        <p:txBody>
          <a:bodyPr wrap="none" rtlCol="0">
            <a:spAutoFit/>
          </a:bodyPr>
          <a:lstStyle/>
          <a:p>
            <a:pPr algn="ctr" defTabSz="514350"/>
            <a:r>
              <a:rPr lang="en-US" b="1" dirty="0">
                <a:solidFill>
                  <a:prstClr val="black"/>
                </a:solidFill>
                <a:latin typeface="Calibri" panose="020F0502020204030204" pitchFamily="34" charset="0"/>
                <a:ea typeface="Calibri" panose="020F0502020204030204" pitchFamily="34" charset="0"/>
                <a:cs typeface="Calibri" panose="020F0502020204030204" pitchFamily="34" charset="0"/>
                <a:sym typeface="Gill Sans"/>
              </a:rPr>
              <a:t>Michael J. Rothrock, PhD</a:t>
            </a:r>
          </a:p>
          <a:p>
            <a:pPr algn="ctr" defTabSz="514350"/>
            <a:r>
              <a:rPr lang="en-US" b="1" dirty="0">
                <a:solidFill>
                  <a:prstClr val="black"/>
                </a:solidFill>
                <a:latin typeface="Calibri" panose="020F0502020204030204" pitchFamily="34" charset="0"/>
                <a:ea typeface="Calibri" panose="020F0502020204030204" pitchFamily="34" charset="0"/>
                <a:cs typeface="Calibri" panose="020F0502020204030204" pitchFamily="34" charset="0"/>
                <a:sym typeface="Gill Sans"/>
              </a:rPr>
              <a:t>USDA-ARS</a:t>
            </a:r>
          </a:p>
          <a:p>
            <a:pPr algn="ctr" defTabSz="514350"/>
            <a:r>
              <a:rPr lang="en-US" b="1" dirty="0">
                <a:solidFill>
                  <a:prstClr val="black"/>
                </a:solidFill>
                <a:latin typeface="Calibri" panose="020F0502020204030204" pitchFamily="34" charset="0"/>
                <a:ea typeface="Calibri" panose="020F0502020204030204" pitchFamily="34" charset="0"/>
                <a:cs typeface="Calibri" panose="020F0502020204030204" pitchFamily="34" charset="0"/>
                <a:sym typeface="Gill Sans"/>
              </a:rPr>
              <a:t>Athens, GA</a:t>
            </a:r>
            <a:endParaRPr lang="en-US"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C4399E7B-2D3F-0139-F31A-AAB54FACFA77}"/>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0" y="9312219"/>
            <a:ext cx="13716000" cy="97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361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1230C-9473-3697-A59C-956CB4E1014E}"/>
            </a:ext>
          </a:extLst>
        </p:cNvPr>
        <p:cNvGrpSpPr/>
        <p:nvPr/>
      </p:nvGrpSpPr>
      <p:grpSpPr>
        <a:xfrm>
          <a:off x="0" y="0"/>
          <a:ext cx="0" cy="0"/>
          <a:chOff x="0" y="0"/>
          <a:chExt cx="0" cy="0"/>
        </a:xfrm>
      </p:grpSpPr>
      <p:pic>
        <p:nvPicPr>
          <p:cNvPr id="10" name="Picture 2">
            <a:extLst>
              <a:ext uri="{FF2B5EF4-FFF2-40B4-BE49-F238E27FC236}">
                <a16:creationId xmlns:a16="http://schemas.microsoft.com/office/drawing/2014/main" id="{4DD1E3FD-9F02-D8F4-43A0-E3200C6F3D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9272840"/>
            <a:ext cx="13716000" cy="97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61;p14">
            <a:extLst>
              <a:ext uri="{FF2B5EF4-FFF2-40B4-BE49-F238E27FC236}">
                <a16:creationId xmlns:a16="http://schemas.microsoft.com/office/drawing/2014/main" id="{98D384A7-521C-046B-35D8-1ADC3013FCF9}"/>
              </a:ext>
            </a:extLst>
          </p:cNvPr>
          <p:cNvSpPr txBox="1">
            <a:spLocks/>
          </p:cNvSpPr>
          <p:nvPr/>
        </p:nvSpPr>
        <p:spPr>
          <a:xfrm>
            <a:off x="2252427" y="285662"/>
            <a:ext cx="6858000" cy="2125334"/>
          </a:xfrm>
          <a:prstGeom prst="rect">
            <a:avLst/>
          </a:prstGeom>
        </p:spPr>
        <p:txBody>
          <a:bodyPr spcFirstLastPara="1" vert="horz" wrap="square" lIns="102854" tIns="102854" rIns="102854" bIns="102854"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028700">
              <a:spcBef>
                <a:spcPts val="0"/>
              </a:spcBef>
            </a:pPr>
            <a:r>
              <a:rPr lang="en-US" sz="3150" b="1" dirty="0">
                <a:solidFill>
                  <a:prstClr val="black"/>
                </a:solidFill>
                <a:latin typeface="Calibri" panose="020F0502020204030204"/>
              </a:rPr>
              <a:t>Dataset</a:t>
            </a:r>
          </a:p>
          <a:p>
            <a:pPr defTabSz="1028700">
              <a:spcBef>
                <a:spcPts val="0"/>
              </a:spcBef>
            </a:pPr>
            <a:endParaRPr lang="en-US" sz="2925" b="1" dirty="0">
              <a:solidFill>
                <a:prstClr val="black"/>
              </a:solidFill>
              <a:latin typeface="Calibri" panose="020F0502020204030204"/>
            </a:endParaRPr>
          </a:p>
          <a:p>
            <a:pPr marL="514350" indent="-357188" algn="l" defTabSz="1028700">
              <a:spcBef>
                <a:spcPts val="1350"/>
              </a:spcBef>
              <a:buSzPts val="1400"/>
              <a:buFont typeface="Arial" panose="020B0604020202020204" pitchFamily="34" charset="0"/>
              <a:buChar char="●"/>
            </a:pPr>
            <a:r>
              <a:rPr lang="en-US" sz="2250" dirty="0">
                <a:solidFill>
                  <a:prstClr val="black"/>
                </a:solidFill>
                <a:latin typeface="Calibri" panose="020F0502020204030204"/>
              </a:rPr>
              <a:t>Pastured Poultry </a:t>
            </a:r>
          </a:p>
          <a:p>
            <a:pPr marL="1028700" lvl="1" indent="-342900" algn="l" defTabSz="1028700">
              <a:spcBef>
                <a:spcPts val="0"/>
              </a:spcBef>
              <a:buSzPts val="1200"/>
              <a:buFont typeface="Arial" panose="020B0604020202020204" pitchFamily="34" charset="0"/>
              <a:buChar char="○"/>
            </a:pPr>
            <a:r>
              <a:rPr lang="en-US" sz="2250" dirty="0">
                <a:solidFill>
                  <a:prstClr val="black"/>
                </a:solidFill>
                <a:latin typeface="Calibri" panose="020F0502020204030204"/>
              </a:rPr>
              <a:t>Management Practices, Soil physicochemical properties </a:t>
            </a:r>
          </a:p>
          <a:p>
            <a:pPr marL="1028700" lvl="1" indent="-342900" algn="l" defTabSz="1028700">
              <a:spcBef>
                <a:spcPts val="0"/>
              </a:spcBef>
              <a:buSzPts val="1200"/>
              <a:buFont typeface="Arial" panose="020B0604020202020204" pitchFamily="34" charset="0"/>
              <a:buChar char="○"/>
            </a:pPr>
            <a:r>
              <a:rPr lang="en-US" sz="2250" dirty="0">
                <a:solidFill>
                  <a:prstClr val="black"/>
                </a:solidFill>
                <a:latin typeface="Calibri" panose="020F0502020204030204"/>
              </a:rPr>
              <a:t>Food safety: zoonotic bacterial pathogens</a:t>
            </a:r>
          </a:p>
          <a:p>
            <a:pPr marL="1028700" lvl="1" indent="-342900" algn="l" defTabSz="1028700">
              <a:spcBef>
                <a:spcPts val="0"/>
              </a:spcBef>
              <a:buSzPts val="1200"/>
              <a:buFont typeface="Arial" panose="020B0604020202020204" pitchFamily="34" charset="0"/>
              <a:buChar char="○"/>
            </a:pPr>
            <a:r>
              <a:rPr lang="en-US" sz="2250" dirty="0">
                <a:solidFill>
                  <a:prstClr val="black"/>
                </a:solidFill>
                <a:latin typeface="Calibri" panose="020F0502020204030204"/>
              </a:rPr>
              <a:t>Antibiotic Resistance, MDR</a:t>
            </a:r>
          </a:p>
          <a:p>
            <a:pPr marL="1028700" lvl="1" indent="-342900" algn="l" defTabSz="1028700">
              <a:spcBef>
                <a:spcPts val="0"/>
              </a:spcBef>
              <a:buSzPts val="1200"/>
              <a:buFont typeface="Arial" panose="020B0604020202020204" pitchFamily="34" charset="0"/>
              <a:buChar char="○"/>
            </a:pPr>
            <a:r>
              <a:rPr lang="en-US" sz="2250" dirty="0">
                <a:solidFill>
                  <a:prstClr val="black"/>
                </a:solidFill>
                <a:latin typeface="Calibri" panose="020F0502020204030204"/>
              </a:rPr>
              <a:t>Microbiome</a:t>
            </a:r>
          </a:p>
          <a:p>
            <a:pPr marL="685800" lvl="1" algn="l" defTabSz="1028700">
              <a:spcBef>
                <a:spcPts val="0"/>
              </a:spcBef>
              <a:buSzPts val="1200"/>
            </a:pPr>
            <a:endParaRPr lang="en-US" sz="2025" dirty="0">
              <a:solidFill>
                <a:prstClr val="black"/>
              </a:solidFill>
              <a:latin typeface="Calibri" panose="020F0502020204030204"/>
            </a:endParaRPr>
          </a:p>
          <a:p>
            <a:pPr marL="685800" lvl="1" algn="l" defTabSz="1028700">
              <a:spcBef>
                <a:spcPts val="0"/>
              </a:spcBef>
              <a:buSzPts val="1200"/>
            </a:pPr>
            <a:endParaRPr lang="en-US" sz="2025" dirty="0">
              <a:solidFill>
                <a:prstClr val="black"/>
              </a:solidFill>
              <a:latin typeface="Calibri" panose="020F0502020204030204"/>
            </a:endParaRPr>
          </a:p>
          <a:p>
            <a:pPr marL="685800" lvl="1" algn="l" defTabSz="1028700">
              <a:spcBef>
                <a:spcPts val="0"/>
              </a:spcBef>
              <a:buSzPts val="1200"/>
            </a:pPr>
            <a:endParaRPr lang="en-US" sz="2025" dirty="0">
              <a:solidFill>
                <a:prstClr val="black"/>
              </a:solidFill>
              <a:latin typeface="Calibri" panose="020F0502020204030204"/>
            </a:endParaRPr>
          </a:p>
          <a:p>
            <a:pPr marL="685800" lvl="1" algn="l" defTabSz="1028700">
              <a:spcBef>
                <a:spcPts val="0"/>
              </a:spcBef>
              <a:buSzPts val="1200"/>
            </a:pPr>
            <a:endParaRPr lang="en-US" sz="2025" dirty="0">
              <a:solidFill>
                <a:prstClr val="black"/>
              </a:solidFill>
              <a:latin typeface="Calibri" panose="020F0502020204030204"/>
            </a:endParaRPr>
          </a:p>
          <a:p>
            <a:pPr marL="685800" lvl="1" algn="l" defTabSz="1028700">
              <a:spcBef>
                <a:spcPts val="0"/>
              </a:spcBef>
              <a:buSzPts val="1200"/>
            </a:pPr>
            <a:endParaRPr lang="en-US" sz="2025" dirty="0">
              <a:solidFill>
                <a:prstClr val="black"/>
              </a:solidFill>
              <a:latin typeface="Calibri" panose="020F0502020204030204"/>
            </a:endParaRPr>
          </a:p>
          <a:p>
            <a:pPr algn="l" defTabSz="1028700">
              <a:spcBef>
                <a:spcPts val="1350"/>
              </a:spcBef>
            </a:pPr>
            <a:endParaRPr lang="en-US" sz="2025" dirty="0">
              <a:solidFill>
                <a:prstClr val="black"/>
              </a:solidFill>
              <a:latin typeface="Calibri" panose="020F0502020204030204"/>
            </a:endParaRPr>
          </a:p>
          <a:p>
            <a:pPr algn="l" defTabSz="1028700">
              <a:spcBef>
                <a:spcPts val="1350"/>
              </a:spcBef>
              <a:spcAft>
                <a:spcPts val="1350"/>
              </a:spcAft>
            </a:pPr>
            <a:endParaRPr lang="en-US" sz="2025" dirty="0">
              <a:solidFill>
                <a:prstClr val="black"/>
              </a:solidFill>
              <a:latin typeface="Calibri" panose="020F0502020204030204"/>
            </a:endParaRPr>
          </a:p>
        </p:txBody>
      </p:sp>
      <p:sp>
        <p:nvSpPr>
          <p:cNvPr id="8" name="Google Shape;62;p14">
            <a:extLst>
              <a:ext uri="{FF2B5EF4-FFF2-40B4-BE49-F238E27FC236}">
                <a16:creationId xmlns:a16="http://schemas.microsoft.com/office/drawing/2014/main" id="{D2DAF328-727C-F5E1-DB47-F6D4029EDA31}"/>
              </a:ext>
            </a:extLst>
          </p:cNvPr>
          <p:cNvSpPr txBox="1">
            <a:spLocks/>
          </p:cNvSpPr>
          <p:nvPr/>
        </p:nvSpPr>
        <p:spPr>
          <a:xfrm>
            <a:off x="8512962" y="308725"/>
            <a:ext cx="7188093" cy="3715973"/>
          </a:xfrm>
          <a:prstGeom prst="rect">
            <a:avLst/>
          </a:prstGeom>
        </p:spPr>
        <p:txBody>
          <a:bodyPr spcFirstLastPara="1" wrap="square" lIns="102854" tIns="102854" rIns="102854" bIns="102854" anchor="t"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028700">
              <a:spcBef>
                <a:spcPts val="0"/>
              </a:spcBef>
              <a:buNone/>
            </a:pPr>
            <a:r>
              <a:rPr lang="en-US" sz="3713" b="1" dirty="0">
                <a:solidFill>
                  <a:prstClr val="black"/>
                </a:solidFill>
                <a:latin typeface="Calibri" panose="020F0502020204030204"/>
              </a:rPr>
              <a:t>Models</a:t>
            </a:r>
          </a:p>
          <a:p>
            <a:pPr marL="514350" indent="-357188" defTabSz="1028700">
              <a:spcBef>
                <a:spcPts val="1350"/>
              </a:spcBef>
              <a:buSzPts val="1400"/>
              <a:buFont typeface="Arial" panose="020B0604020202020204" pitchFamily="34" charset="0"/>
              <a:buChar char="●"/>
            </a:pPr>
            <a:r>
              <a:rPr lang="en-US" sz="2588" dirty="0">
                <a:solidFill>
                  <a:prstClr val="black"/>
                </a:solidFill>
                <a:latin typeface="Calibri" panose="020F0502020204030204"/>
              </a:rPr>
              <a:t>Models for pathogens (</a:t>
            </a:r>
            <a:r>
              <a:rPr lang="en-US" sz="2588" i="1" dirty="0">
                <a:solidFill>
                  <a:prstClr val="black"/>
                </a:solidFill>
                <a:latin typeface="Calibri" panose="020F0502020204030204"/>
              </a:rPr>
              <a:t>Campylobacter, Listeria, Salmonella</a:t>
            </a:r>
            <a:r>
              <a:rPr lang="en-US" sz="2588" dirty="0">
                <a:solidFill>
                  <a:prstClr val="black"/>
                </a:solidFill>
                <a:latin typeface="Calibri" panose="020F0502020204030204"/>
              </a:rPr>
              <a:t>), MDR</a:t>
            </a:r>
          </a:p>
          <a:p>
            <a:pPr marL="1028700" lvl="1" indent="-342900" defTabSz="1028700">
              <a:spcBef>
                <a:spcPts val="0"/>
              </a:spcBef>
              <a:buSzPts val="1200"/>
              <a:buFont typeface="Arial" panose="020B0604020202020204" pitchFamily="34" charset="0"/>
              <a:buChar char="○"/>
            </a:pPr>
            <a:r>
              <a:rPr lang="en-US" sz="2588" dirty="0">
                <a:solidFill>
                  <a:prstClr val="black"/>
                </a:solidFill>
                <a:latin typeface="Calibri" panose="020F0502020204030204"/>
              </a:rPr>
              <a:t>Ensemble approach</a:t>
            </a:r>
          </a:p>
          <a:p>
            <a:pPr marL="1028700" lvl="1" indent="-342900" defTabSz="1028700">
              <a:spcBef>
                <a:spcPts val="0"/>
              </a:spcBef>
              <a:buSzPts val="1200"/>
              <a:buFont typeface="Arial" panose="020B0604020202020204" pitchFamily="34" charset="0"/>
              <a:buChar char="○"/>
            </a:pPr>
            <a:r>
              <a:rPr lang="en-US" sz="2588" dirty="0">
                <a:solidFill>
                  <a:prstClr val="black"/>
                </a:solidFill>
                <a:latin typeface="Calibri" panose="020F0502020204030204"/>
              </a:rPr>
              <a:t>Pair-Difference model</a:t>
            </a:r>
          </a:p>
          <a:p>
            <a:pPr marL="1543050" lvl="2" indent="-342900" defTabSz="1028700">
              <a:spcBef>
                <a:spcPts val="0"/>
              </a:spcBef>
              <a:buSzPts val="1200"/>
              <a:buFont typeface="Arial" panose="020B0604020202020204" pitchFamily="34" charset="0"/>
              <a:buChar char="■"/>
            </a:pPr>
            <a:r>
              <a:rPr lang="en-US" sz="2588" dirty="0">
                <a:solidFill>
                  <a:prstClr val="black"/>
                </a:solidFill>
                <a:latin typeface="Calibri" panose="020F0502020204030204"/>
              </a:rPr>
              <a:t>(N x M  to  N</a:t>
            </a:r>
            <a:r>
              <a:rPr lang="en-US" sz="2588" baseline="30000" dirty="0">
                <a:solidFill>
                  <a:prstClr val="black"/>
                </a:solidFill>
                <a:latin typeface="Calibri" panose="020F0502020204030204"/>
              </a:rPr>
              <a:t>2 </a:t>
            </a:r>
            <a:r>
              <a:rPr lang="en-US" sz="2588" dirty="0">
                <a:solidFill>
                  <a:prstClr val="black"/>
                </a:solidFill>
                <a:latin typeface="Calibri" panose="020F0502020204030204"/>
              </a:rPr>
              <a:t>x 2M)</a:t>
            </a:r>
          </a:p>
          <a:p>
            <a:pPr marL="1200150" lvl="2" indent="0" defTabSz="1028700">
              <a:spcBef>
                <a:spcPts val="0"/>
              </a:spcBef>
              <a:buSzPts val="1200"/>
              <a:buNone/>
            </a:pPr>
            <a:endParaRPr lang="en-US" sz="2588" dirty="0">
              <a:solidFill>
                <a:prstClr val="black"/>
              </a:solidFill>
              <a:latin typeface="Calibri" panose="020F0502020204030204"/>
            </a:endParaRPr>
          </a:p>
          <a:p>
            <a:pPr marL="514350" indent="-357188" defTabSz="1028700">
              <a:spcBef>
                <a:spcPts val="0"/>
              </a:spcBef>
              <a:buSzPts val="1400"/>
              <a:buFont typeface="Arial" panose="020B0604020202020204" pitchFamily="34" charset="0"/>
              <a:buChar char="●"/>
            </a:pPr>
            <a:r>
              <a:rPr lang="en-US" sz="2588" dirty="0">
                <a:solidFill>
                  <a:prstClr val="black"/>
                </a:solidFill>
                <a:latin typeface="Calibri" panose="020F0502020204030204"/>
              </a:rPr>
              <a:t>Explainable AI</a:t>
            </a:r>
          </a:p>
          <a:p>
            <a:pPr marL="1028700" lvl="1" indent="-342900" defTabSz="1028700">
              <a:spcBef>
                <a:spcPts val="0"/>
              </a:spcBef>
              <a:buSzPts val="1200"/>
              <a:buFont typeface="Arial" panose="020B0604020202020204" pitchFamily="34" charset="0"/>
              <a:buChar char="○"/>
            </a:pPr>
            <a:r>
              <a:rPr lang="en-US" sz="2588" dirty="0">
                <a:solidFill>
                  <a:prstClr val="black"/>
                </a:solidFill>
                <a:latin typeface="Calibri" panose="020F0502020204030204"/>
              </a:rPr>
              <a:t>Order of importance</a:t>
            </a:r>
          </a:p>
          <a:p>
            <a:pPr marL="1028700" lvl="1" indent="-342900" defTabSz="1028700">
              <a:spcBef>
                <a:spcPts val="0"/>
              </a:spcBef>
              <a:buSzPts val="1200"/>
              <a:buFont typeface="Arial" panose="020B0604020202020204" pitchFamily="34" charset="0"/>
              <a:buChar char="○"/>
            </a:pPr>
            <a:r>
              <a:rPr lang="en-US" sz="2588" dirty="0">
                <a:solidFill>
                  <a:prstClr val="black"/>
                </a:solidFill>
                <a:latin typeface="Calibri" panose="020F0502020204030204"/>
              </a:rPr>
              <a:t>Combinatorial optimization</a:t>
            </a:r>
          </a:p>
          <a:p>
            <a:pPr marL="1543050" lvl="2" indent="-342900" defTabSz="1028700">
              <a:spcBef>
                <a:spcPts val="0"/>
              </a:spcBef>
              <a:buSzPts val="1200"/>
              <a:buFont typeface="Arial" panose="020B0604020202020204" pitchFamily="34" charset="0"/>
              <a:buChar char="■"/>
            </a:pPr>
            <a:r>
              <a:rPr lang="en-US" sz="2588" dirty="0">
                <a:solidFill>
                  <a:prstClr val="black"/>
                </a:solidFill>
                <a:latin typeface="Calibri" panose="020F0502020204030204"/>
              </a:rPr>
              <a:t>Important feature pairs</a:t>
            </a:r>
          </a:p>
          <a:p>
            <a:pPr marL="1543050" lvl="2" indent="-342900" defTabSz="1028700">
              <a:spcBef>
                <a:spcPts val="0"/>
              </a:spcBef>
              <a:buSzPts val="1200"/>
              <a:buFont typeface="Arial" panose="020B0604020202020204" pitchFamily="34" charset="0"/>
              <a:buChar char="■"/>
            </a:pPr>
            <a:r>
              <a:rPr lang="en-US" sz="2588" dirty="0">
                <a:solidFill>
                  <a:prstClr val="black"/>
                </a:solidFill>
                <a:latin typeface="Calibri" panose="020F0502020204030204"/>
              </a:rPr>
              <a:t>Important triplets </a:t>
            </a:r>
          </a:p>
          <a:p>
            <a:pPr marL="1543050" lvl="2" indent="-342900" defTabSz="1028700">
              <a:spcBef>
                <a:spcPts val="0"/>
              </a:spcBef>
              <a:buSzPts val="1200"/>
              <a:buFont typeface="Arial" panose="020B0604020202020204" pitchFamily="34" charset="0"/>
              <a:buChar char="■"/>
            </a:pPr>
            <a:r>
              <a:rPr lang="en-US" sz="2250" dirty="0">
                <a:solidFill>
                  <a:prstClr val="black"/>
                </a:solidFill>
                <a:latin typeface="Calibri" panose="020F0502020204030204"/>
              </a:rPr>
              <a:t>…</a:t>
            </a:r>
          </a:p>
          <a:p>
            <a:pPr marL="1200150" lvl="2" indent="0" defTabSz="1028700">
              <a:spcBef>
                <a:spcPts val="0"/>
              </a:spcBef>
              <a:buSzPts val="1200"/>
              <a:buNone/>
            </a:pPr>
            <a:endParaRPr lang="en-US" sz="2250" dirty="0">
              <a:solidFill>
                <a:prstClr val="black"/>
              </a:solidFill>
              <a:latin typeface="Calibri" panose="020F0502020204030204"/>
            </a:endParaRPr>
          </a:p>
        </p:txBody>
      </p:sp>
      <p:sp>
        <p:nvSpPr>
          <p:cNvPr id="7" name="TextBox 6">
            <a:extLst>
              <a:ext uri="{FF2B5EF4-FFF2-40B4-BE49-F238E27FC236}">
                <a16:creationId xmlns:a16="http://schemas.microsoft.com/office/drawing/2014/main" id="{103EE510-2858-C57D-9CE2-2809791B2483}"/>
              </a:ext>
            </a:extLst>
          </p:cNvPr>
          <p:cNvSpPr txBox="1"/>
          <p:nvPr/>
        </p:nvSpPr>
        <p:spPr>
          <a:xfrm>
            <a:off x="2319168" y="4352346"/>
            <a:ext cx="13381887" cy="1338828"/>
          </a:xfrm>
          <a:prstGeom prst="rect">
            <a:avLst/>
          </a:prstGeom>
          <a:noFill/>
        </p:spPr>
        <p:txBody>
          <a:bodyPr wrap="square" rtlCol="0">
            <a:spAutoFit/>
          </a:bodyPr>
          <a:lstStyle/>
          <a:p>
            <a:pPr marL="321470" indent="-321470" defTabSz="514350">
              <a:buFont typeface="Arial" panose="020B0604020202020204" pitchFamily="34" charset="0"/>
              <a:buChar char="•"/>
            </a:pPr>
            <a:r>
              <a:rPr lang="en-US" sz="2025" dirty="0">
                <a:solidFill>
                  <a:prstClr val="black"/>
                </a:solidFill>
                <a:latin typeface="Calibri" panose="020F0502020204030204"/>
              </a:rPr>
              <a:t>Deep sensitivity analysis for objective-oriented </a:t>
            </a:r>
            <a:r>
              <a:rPr lang="en-US" sz="2025" i="1" u="sng" dirty="0">
                <a:solidFill>
                  <a:prstClr val="black"/>
                </a:solidFill>
                <a:latin typeface="Calibri" panose="020F0502020204030204"/>
              </a:rPr>
              <a:t>combinatorial optimization</a:t>
            </a:r>
            <a:r>
              <a:rPr lang="en-US" sz="2025" dirty="0">
                <a:solidFill>
                  <a:prstClr val="black"/>
                </a:solidFill>
                <a:latin typeface="Calibri" panose="020F0502020204030204"/>
              </a:rPr>
              <a:t>. International Conference on Computational Science &amp; Computational Intelligence (CSCI'23)</a:t>
            </a:r>
          </a:p>
          <a:p>
            <a:pPr marL="321470" indent="-321470" defTabSz="514350">
              <a:buFont typeface="Arial" panose="020B0604020202020204" pitchFamily="34" charset="0"/>
              <a:buChar char="•"/>
            </a:pPr>
            <a:r>
              <a:rPr lang="en-US" sz="2025" dirty="0">
                <a:solidFill>
                  <a:prstClr val="black"/>
                </a:solidFill>
                <a:latin typeface="Calibri" panose="020F0502020204030204"/>
              </a:rPr>
              <a:t>Towards </a:t>
            </a:r>
            <a:r>
              <a:rPr lang="en-US" sz="2025" i="1" u="sng" dirty="0">
                <a:solidFill>
                  <a:prstClr val="black"/>
                </a:solidFill>
                <a:latin typeface="Calibri" panose="020F0502020204030204"/>
              </a:rPr>
              <a:t>Interpreting Multi-Objective Feature </a:t>
            </a:r>
            <a:r>
              <a:rPr lang="en-US" sz="2025" dirty="0">
                <a:solidFill>
                  <a:prstClr val="black"/>
                </a:solidFill>
                <a:latin typeface="Calibri" panose="020F0502020204030204"/>
              </a:rPr>
              <a:t>Associations, International Systems Conference (IEEE </a:t>
            </a:r>
            <a:r>
              <a:rPr lang="en-US" sz="2025" dirty="0" err="1">
                <a:solidFill>
                  <a:prstClr val="black"/>
                </a:solidFill>
                <a:latin typeface="Calibri" panose="020F0502020204030204"/>
              </a:rPr>
              <a:t>SysCon</a:t>
            </a:r>
            <a:r>
              <a:rPr lang="en-US" sz="2025" dirty="0">
                <a:solidFill>
                  <a:prstClr val="black"/>
                </a:solidFill>
                <a:latin typeface="Calibri" panose="020F0502020204030204"/>
              </a:rPr>
              <a:t> 2024)</a:t>
            </a:r>
          </a:p>
          <a:p>
            <a:pPr marL="321470" indent="-321470" defTabSz="514350">
              <a:buFont typeface="Arial" panose="020B0604020202020204" pitchFamily="34" charset="0"/>
              <a:buChar char="•"/>
            </a:pPr>
            <a:endParaRPr lang="en-US" sz="2025" dirty="0">
              <a:solidFill>
                <a:prstClr val="black"/>
              </a:solidFill>
              <a:latin typeface="Calibri" panose="020F0502020204030204"/>
            </a:endParaRPr>
          </a:p>
        </p:txBody>
      </p:sp>
      <p:sp>
        <p:nvSpPr>
          <p:cNvPr id="11" name="TextBox 10">
            <a:extLst>
              <a:ext uri="{FF2B5EF4-FFF2-40B4-BE49-F238E27FC236}">
                <a16:creationId xmlns:a16="http://schemas.microsoft.com/office/drawing/2014/main" id="{F88388C4-FA78-7A74-825D-CB00962A5BB7}"/>
              </a:ext>
            </a:extLst>
          </p:cNvPr>
          <p:cNvSpPr txBox="1"/>
          <p:nvPr/>
        </p:nvSpPr>
        <p:spPr>
          <a:xfrm>
            <a:off x="2854511" y="5915855"/>
            <a:ext cx="12311201" cy="1962076"/>
          </a:xfrm>
          <a:prstGeom prst="rect">
            <a:avLst/>
          </a:prstGeom>
          <a:noFill/>
        </p:spPr>
        <p:txBody>
          <a:bodyPr wrap="square">
            <a:spAutoFit/>
          </a:bodyPr>
          <a:lstStyle/>
          <a:p>
            <a:pPr marL="321470" indent="-321470" defTabSz="514350">
              <a:buFont typeface="Arial" panose="020B0604020202020204" pitchFamily="34" charset="0"/>
              <a:buChar char="•"/>
            </a:pPr>
            <a:r>
              <a:rPr lang="en-US" sz="2025" dirty="0">
                <a:solidFill>
                  <a:prstClr val="black"/>
                </a:solidFill>
                <a:latin typeface="Calibri" panose="020F0502020204030204"/>
              </a:rPr>
              <a:t>Predicting foodborne pathogens and probiotics taxa within poultry-related  </a:t>
            </a:r>
            <a:r>
              <a:rPr lang="en-US" sz="2025" i="1" u="sng" dirty="0">
                <a:solidFill>
                  <a:prstClr val="black"/>
                </a:solidFill>
                <a:latin typeface="Calibri" panose="020F0502020204030204"/>
              </a:rPr>
              <a:t>microbiomes</a:t>
            </a:r>
            <a:r>
              <a:rPr lang="en-US" sz="2025" dirty="0">
                <a:solidFill>
                  <a:prstClr val="black"/>
                </a:solidFill>
                <a:latin typeface="Calibri" panose="020F0502020204030204"/>
              </a:rPr>
              <a:t> using a machine learning approach. Anim Microbiome. 2023</a:t>
            </a:r>
          </a:p>
          <a:p>
            <a:pPr marL="321470" indent="-321470" defTabSz="514350">
              <a:buFont typeface="Arial" panose="020B0604020202020204" pitchFamily="34" charset="0"/>
              <a:buChar char="•"/>
            </a:pPr>
            <a:r>
              <a:rPr lang="en-US" sz="2025" dirty="0">
                <a:solidFill>
                  <a:prstClr val="black"/>
                </a:solidFill>
                <a:latin typeface="Calibri" panose="020F0502020204030204"/>
              </a:rPr>
              <a:t>Towards optimal </a:t>
            </a:r>
            <a:r>
              <a:rPr lang="en-US" sz="2025" i="1" u="sng" dirty="0">
                <a:solidFill>
                  <a:prstClr val="black"/>
                </a:solidFill>
                <a:latin typeface="Calibri" panose="020F0502020204030204"/>
              </a:rPr>
              <a:t>microbiome</a:t>
            </a:r>
            <a:r>
              <a:rPr lang="en-US" sz="2025" dirty="0">
                <a:solidFill>
                  <a:prstClr val="black"/>
                </a:solidFill>
                <a:latin typeface="Calibri" panose="020F0502020204030204"/>
              </a:rPr>
              <a:t> to inhibit multidrug resistance. IEEE Conference on Computational Intelligence in Bioinformatics and Computational Biology (CIBCB) 2023.</a:t>
            </a:r>
          </a:p>
          <a:p>
            <a:pPr marL="321470" indent="-321470" defTabSz="514350">
              <a:buFont typeface="Arial" panose="020B0604020202020204" pitchFamily="34" charset="0"/>
              <a:buChar char="•"/>
            </a:pPr>
            <a:r>
              <a:rPr lang="en-US" sz="2025" dirty="0">
                <a:solidFill>
                  <a:prstClr val="black"/>
                </a:solidFill>
                <a:latin typeface="Calibri" panose="020F0502020204030204"/>
              </a:rPr>
              <a:t>Bayesian-Guided Generation of Synthetic </a:t>
            </a:r>
            <a:r>
              <a:rPr lang="en-US" sz="2025" i="1" u="sng" dirty="0">
                <a:solidFill>
                  <a:prstClr val="black"/>
                </a:solidFill>
                <a:latin typeface="Calibri" panose="020F0502020204030204"/>
              </a:rPr>
              <a:t>Microbiomes</a:t>
            </a:r>
            <a:r>
              <a:rPr lang="en-US" sz="2025" dirty="0">
                <a:solidFill>
                  <a:prstClr val="black"/>
                </a:solidFill>
                <a:latin typeface="Calibri" panose="020F0502020204030204"/>
              </a:rPr>
              <a:t> with Minimized Pathogenicity. International Conference of the IEEE Engineering in Medicine and Biology Society (IEEE </a:t>
            </a:r>
            <a:r>
              <a:rPr lang="en-US" sz="2025" dirty="0" err="1">
                <a:solidFill>
                  <a:prstClr val="black"/>
                </a:solidFill>
                <a:latin typeface="Calibri" panose="020F0502020204030204"/>
              </a:rPr>
              <a:t>EMBCm</a:t>
            </a:r>
            <a:r>
              <a:rPr lang="en-US" sz="2025" dirty="0">
                <a:solidFill>
                  <a:prstClr val="black"/>
                </a:solidFill>
                <a:latin typeface="Calibri" panose="020F0502020204030204"/>
              </a:rPr>
              <a:t> 2024)</a:t>
            </a:r>
          </a:p>
        </p:txBody>
      </p:sp>
      <p:sp>
        <p:nvSpPr>
          <p:cNvPr id="12" name="TextBox 11">
            <a:extLst>
              <a:ext uri="{FF2B5EF4-FFF2-40B4-BE49-F238E27FC236}">
                <a16:creationId xmlns:a16="http://schemas.microsoft.com/office/drawing/2014/main" id="{9581E33B-26DE-EE2B-AA7E-76293ACB5796}"/>
              </a:ext>
            </a:extLst>
          </p:cNvPr>
          <p:cNvSpPr txBox="1"/>
          <p:nvPr/>
        </p:nvSpPr>
        <p:spPr>
          <a:xfrm>
            <a:off x="2386315" y="8269350"/>
            <a:ext cx="13515371" cy="715581"/>
          </a:xfrm>
          <a:prstGeom prst="rect">
            <a:avLst/>
          </a:prstGeom>
          <a:noFill/>
        </p:spPr>
        <p:txBody>
          <a:bodyPr wrap="square" rtlCol="0">
            <a:spAutoFit/>
          </a:bodyPr>
          <a:lstStyle/>
          <a:p>
            <a:pPr marL="321470" indent="-321470" defTabSz="514350">
              <a:buFont typeface="Arial" panose="020B0604020202020204" pitchFamily="34" charset="0"/>
              <a:buChar char="•"/>
            </a:pPr>
            <a:r>
              <a:rPr lang="en-US" sz="2025" dirty="0" err="1">
                <a:solidFill>
                  <a:prstClr val="black"/>
                </a:solidFill>
                <a:latin typeface="Calibri" panose="020F0502020204030204"/>
              </a:rPr>
              <a:t>EndToEndML</a:t>
            </a:r>
            <a:r>
              <a:rPr lang="en-US" sz="2025" dirty="0">
                <a:solidFill>
                  <a:prstClr val="black"/>
                </a:solidFill>
                <a:latin typeface="Calibri" panose="020F0502020204030204"/>
              </a:rPr>
              <a:t>: An Open-Source End-to-End </a:t>
            </a:r>
            <a:r>
              <a:rPr lang="en-US" sz="2025" i="1" u="sng" dirty="0">
                <a:solidFill>
                  <a:prstClr val="black"/>
                </a:solidFill>
                <a:latin typeface="Calibri" panose="020F0502020204030204"/>
              </a:rPr>
              <a:t>Pipeline</a:t>
            </a:r>
            <a:r>
              <a:rPr lang="en-US" sz="2025" dirty="0">
                <a:solidFill>
                  <a:prstClr val="black"/>
                </a:solidFill>
                <a:latin typeface="Calibri" panose="020F0502020204030204"/>
              </a:rPr>
              <a:t> for Machine Learning Applications. International Conference on Information and Computer Technologies (ICICT 2024, March 15-17).</a:t>
            </a:r>
          </a:p>
        </p:txBody>
      </p:sp>
    </p:spTree>
    <p:extLst>
      <p:ext uri="{BB962C8B-B14F-4D97-AF65-F5344CB8AC3E}">
        <p14:creationId xmlns:p14="http://schemas.microsoft.com/office/powerpoint/2010/main" val="21537903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1230C-9473-3697-A59C-956CB4E1014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693E6A5-CA75-D68A-E544-38D79948DCB2}"/>
              </a:ext>
            </a:extLst>
          </p:cNvPr>
          <p:cNvPicPr>
            <a:picLocks noChangeAspect="1"/>
          </p:cNvPicPr>
          <p:nvPr/>
        </p:nvPicPr>
        <p:blipFill rotWithShape="1">
          <a:blip r:embed="rId3"/>
          <a:srcRect l="45098" t="32981" r="45012" b="22723"/>
          <a:stretch/>
        </p:blipFill>
        <p:spPr>
          <a:xfrm>
            <a:off x="2872640" y="2209938"/>
            <a:ext cx="6271361" cy="5267163"/>
          </a:xfrm>
          <a:prstGeom prst="rect">
            <a:avLst/>
          </a:prstGeom>
        </p:spPr>
      </p:pic>
      <p:pic>
        <p:nvPicPr>
          <p:cNvPr id="10" name="Picture 2">
            <a:extLst>
              <a:ext uri="{FF2B5EF4-FFF2-40B4-BE49-F238E27FC236}">
                <a16:creationId xmlns:a16="http://schemas.microsoft.com/office/drawing/2014/main" id="{4DD1E3FD-9F02-D8F4-43A0-E3200C6F3D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9312219"/>
            <a:ext cx="13716000" cy="97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61;p14">
            <a:extLst>
              <a:ext uri="{FF2B5EF4-FFF2-40B4-BE49-F238E27FC236}">
                <a16:creationId xmlns:a16="http://schemas.microsoft.com/office/drawing/2014/main" id="{98D384A7-521C-046B-35D8-1ADC3013FCF9}"/>
              </a:ext>
            </a:extLst>
          </p:cNvPr>
          <p:cNvSpPr txBox="1">
            <a:spLocks/>
          </p:cNvSpPr>
          <p:nvPr/>
        </p:nvSpPr>
        <p:spPr>
          <a:xfrm>
            <a:off x="2541193" y="-468951"/>
            <a:ext cx="7268834" cy="1640097"/>
          </a:xfrm>
          <a:prstGeom prst="rect">
            <a:avLst/>
          </a:prstGeom>
        </p:spPr>
        <p:txBody>
          <a:bodyPr spcFirstLastPara="1" vert="horz" wrap="square" lIns="102854" tIns="102854" rIns="102854" bIns="102854"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85800" lvl="1" algn="l" defTabSz="1028700">
              <a:spcBef>
                <a:spcPts val="0"/>
              </a:spcBef>
              <a:buSzPts val="1200"/>
            </a:pPr>
            <a:endParaRPr lang="en-US" sz="2025" dirty="0">
              <a:solidFill>
                <a:prstClr val="black"/>
              </a:solidFill>
              <a:latin typeface="Calibri" panose="020F0502020204030204"/>
            </a:endParaRPr>
          </a:p>
          <a:p>
            <a:pPr marL="685800" lvl="1" algn="l" defTabSz="1028700">
              <a:spcBef>
                <a:spcPts val="0"/>
              </a:spcBef>
              <a:buSzPts val="1200"/>
            </a:pPr>
            <a:endParaRPr lang="en-US" sz="2025" dirty="0">
              <a:solidFill>
                <a:prstClr val="black"/>
              </a:solidFill>
              <a:latin typeface="Calibri" panose="020F0502020204030204"/>
            </a:endParaRPr>
          </a:p>
          <a:p>
            <a:pPr marL="514350" indent="-357188" algn="l" defTabSz="1028700">
              <a:spcBef>
                <a:spcPts val="0"/>
              </a:spcBef>
              <a:buSzPts val="1400"/>
              <a:buFont typeface="Arial" panose="020B0604020202020204" pitchFamily="34" charset="0"/>
              <a:buChar char="●"/>
            </a:pPr>
            <a:r>
              <a:rPr lang="en-US" b="1" dirty="0">
                <a:solidFill>
                  <a:prstClr val="black"/>
                </a:solidFill>
                <a:latin typeface="Calibri" panose="020F0502020204030204"/>
              </a:rPr>
              <a:t>NARMS</a:t>
            </a:r>
          </a:p>
          <a:p>
            <a:pPr marL="157163" algn="l" defTabSz="1028700">
              <a:spcBef>
                <a:spcPts val="0"/>
              </a:spcBef>
              <a:buSzPts val="1400"/>
            </a:pPr>
            <a:endParaRPr lang="en-US" sz="2250" dirty="0">
              <a:solidFill>
                <a:prstClr val="black"/>
              </a:solidFill>
              <a:latin typeface="Calibri" panose="020F0502020204030204"/>
            </a:endParaRPr>
          </a:p>
          <a:p>
            <a:pPr marL="1028700" lvl="1" indent="-342900" algn="l" defTabSz="1028700">
              <a:spcBef>
                <a:spcPts val="0"/>
              </a:spcBef>
              <a:buSzPts val="1200"/>
              <a:buFont typeface="Arial" panose="020B0604020202020204" pitchFamily="34" charset="0"/>
              <a:buChar char="○"/>
            </a:pPr>
            <a:r>
              <a:rPr lang="en-US" sz="2250" dirty="0">
                <a:solidFill>
                  <a:prstClr val="black"/>
                </a:solidFill>
                <a:latin typeface="Calibri" panose="020F0502020204030204"/>
              </a:rPr>
              <a:t>Antibiotic Resistance (250000 samples)</a:t>
            </a:r>
          </a:p>
          <a:p>
            <a:pPr marL="1028700" lvl="1" indent="-342900" algn="l" defTabSz="1028700">
              <a:spcBef>
                <a:spcPts val="0"/>
              </a:spcBef>
              <a:buSzPts val="1200"/>
              <a:buFont typeface="Arial" panose="020B0604020202020204" pitchFamily="34" charset="0"/>
              <a:buChar char="○"/>
            </a:pPr>
            <a:r>
              <a:rPr lang="en-US" sz="2250" dirty="0">
                <a:solidFill>
                  <a:prstClr val="black"/>
                </a:solidFill>
                <a:latin typeface="Calibri" panose="020F0502020204030204"/>
              </a:rPr>
              <a:t>4500 nontyphoidal </a:t>
            </a:r>
            <a:r>
              <a:rPr lang="en-US" sz="2250" i="1" dirty="0">
                <a:solidFill>
                  <a:prstClr val="black"/>
                </a:solidFill>
                <a:latin typeface="Calibri" panose="020F0502020204030204"/>
              </a:rPr>
              <a:t>Salmonella</a:t>
            </a:r>
            <a:r>
              <a:rPr lang="en-US" sz="2250" dirty="0">
                <a:solidFill>
                  <a:prstClr val="black"/>
                </a:solidFill>
                <a:latin typeface="Calibri" panose="020F0502020204030204"/>
              </a:rPr>
              <a:t> whole genome sequences</a:t>
            </a:r>
          </a:p>
          <a:p>
            <a:pPr marL="1028700" lvl="1" indent="-342900" algn="l" defTabSz="1028700">
              <a:spcBef>
                <a:spcPts val="0"/>
              </a:spcBef>
              <a:buSzPts val="1200"/>
              <a:buFont typeface="Arial" panose="020B0604020202020204" pitchFamily="34" charset="0"/>
              <a:buChar char="○"/>
            </a:pPr>
            <a:r>
              <a:rPr lang="en-US" sz="2250" dirty="0">
                <a:solidFill>
                  <a:prstClr val="black"/>
                </a:solidFill>
                <a:latin typeface="Calibri" panose="020F0502020204030204"/>
              </a:rPr>
              <a:t>MIC for 15 antibiotics</a:t>
            </a:r>
          </a:p>
          <a:p>
            <a:pPr marL="1028700" lvl="1" indent="-342900" algn="l" defTabSz="1028700">
              <a:spcBef>
                <a:spcPts val="0"/>
              </a:spcBef>
              <a:buSzPts val="1200"/>
              <a:buFont typeface="Arial" panose="020B0604020202020204" pitchFamily="34" charset="0"/>
              <a:buChar char="○"/>
            </a:pPr>
            <a:endParaRPr lang="en-US" sz="2025" dirty="0">
              <a:solidFill>
                <a:prstClr val="black"/>
              </a:solidFill>
              <a:latin typeface="Calibri" panose="020F0502020204030204"/>
            </a:endParaRPr>
          </a:p>
          <a:p>
            <a:pPr algn="l" defTabSz="1028700">
              <a:spcBef>
                <a:spcPts val="1350"/>
              </a:spcBef>
            </a:pPr>
            <a:endParaRPr lang="en-US" sz="2025" dirty="0">
              <a:solidFill>
                <a:prstClr val="black"/>
              </a:solidFill>
              <a:latin typeface="Calibri" panose="020F0502020204030204"/>
            </a:endParaRPr>
          </a:p>
        </p:txBody>
      </p:sp>
      <p:pic>
        <p:nvPicPr>
          <p:cNvPr id="9" name="Picture 8" descr="A logo with text on it&#10;&#10;Description automatically generated">
            <a:extLst>
              <a:ext uri="{FF2B5EF4-FFF2-40B4-BE49-F238E27FC236}">
                <a16:creationId xmlns:a16="http://schemas.microsoft.com/office/drawing/2014/main" id="{A9EE6E1C-BDD2-8DC3-B370-80E1321C99E9}"/>
              </a:ext>
            </a:extLst>
          </p:cNvPr>
          <p:cNvPicPr>
            <a:picLocks noChangeAspect="1"/>
          </p:cNvPicPr>
          <p:nvPr/>
        </p:nvPicPr>
        <p:blipFill>
          <a:blip r:embed="rId5"/>
          <a:stretch>
            <a:fillRect/>
          </a:stretch>
        </p:blipFill>
        <p:spPr>
          <a:xfrm>
            <a:off x="10264352" y="602117"/>
            <a:ext cx="5482457" cy="1732587"/>
          </a:xfrm>
          <a:prstGeom prst="rect">
            <a:avLst/>
          </a:prstGeom>
        </p:spPr>
      </p:pic>
      <p:pic>
        <p:nvPicPr>
          <p:cNvPr id="12" name="Picture 11">
            <a:extLst>
              <a:ext uri="{FF2B5EF4-FFF2-40B4-BE49-F238E27FC236}">
                <a16:creationId xmlns:a16="http://schemas.microsoft.com/office/drawing/2014/main" id="{8D2EEEA8-58CD-9501-1493-4AFF80206E79}"/>
              </a:ext>
            </a:extLst>
          </p:cNvPr>
          <p:cNvPicPr>
            <a:picLocks noChangeAspect="1"/>
          </p:cNvPicPr>
          <p:nvPr/>
        </p:nvPicPr>
        <p:blipFill rotWithShape="1">
          <a:blip r:embed="rId6"/>
          <a:srcRect l="51734" t="29544" r="39561" b="40019"/>
          <a:stretch/>
        </p:blipFill>
        <p:spPr>
          <a:xfrm>
            <a:off x="10474556" y="2656449"/>
            <a:ext cx="5382774" cy="3528690"/>
          </a:xfrm>
          <a:prstGeom prst="rect">
            <a:avLst/>
          </a:prstGeom>
        </p:spPr>
      </p:pic>
      <p:sp>
        <p:nvSpPr>
          <p:cNvPr id="14" name="TextBox 13">
            <a:extLst>
              <a:ext uri="{FF2B5EF4-FFF2-40B4-BE49-F238E27FC236}">
                <a16:creationId xmlns:a16="http://schemas.microsoft.com/office/drawing/2014/main" id="{EC86273D-BDD9-EC76-C835-6422A2958ED8}"/>
              </a:ext>
            </a:extLst>
          </p:cNvPr>
          <p:cNvSpPr txBox="1"/>
          <p:nvPr/>
        </p:nvSpPr>
        <p:spPr>
          <a:xfrm>
            <a:off x="2636145" y="8550473"/>
            <a:ext cx="13365855" cy="715581"/>
          </a:xfrm>
          <a:prstGeom prst="rect">
            <a:avLst/>
          </a:prstGeom>
          <a:noFill/>
        </p:spPr>
        <p:txBody>
          <a:bodyPr wrap="square">
            <a:spAutoFit/>
          </a:bodyPr>
          <a:lstStyle/>
          <a:p>
            <a:pPr marL="428625" indent="-428625" defTabSz="514350">
              <a:buFont typeface="Arial" panose="020B0604020202020204" pitchFamily="34" charset="0"/>
              <a:buChar char="•"/>
            </a:pPr>
            <a:r>
              <a:rPr lang="en-US" sz="2025" dirty="0">
                <a:solidFill>
                  <a:prstClr val="black"/>
                </a:solidFill>
                <a:latin typeface="Calibri" panose="020F0502020204030204"/>
              </a:rPr>
              <a:t>Predicting </a:t>
            </a:r>
            <a:r>
              <a:rPr lang="en-US" sz="2025" i="1" dirty="0">
                <a:solidFill>
                  <a:prstClr val="black"/>
                </a:solidFill>
                <a:latin typeface="Calibri" panose="020F0502020204030204"/>
              </a:rPr>
              <a:t>Salmonella</a:t>
            </a:r>
            <a:r>
              <a:rPr lang="en-US" sz="2025" dirty="0">
                <a:solidFill>
                  <a:prstClr val="black"/>
                </a:solidFill>
                <a:latin typeface="Calibri" panose="020F0502020204030204"/>
              </a:rPr>
              <a:t> MIC and deciphering genomic determinants of antibiotic resistance and susceptibility.    Microorganisms. 2024; Jan 10; 12(1): 134</a:t>
            </a:r>
          </a:p>
        </p:txBody>
      </p:sp>
      <p:sp>
        <p:nvSpPr>
          <p:cNvPr id="7" name="TextBox 6">
            <a:extLst>
              <a:ext uri="{FF2B5EF4-FFF2-40B4-BE49-F238E27FC236}">
                <a16:creationId xmlns:a16="http://schemas.microsoft.com/office/drawing/2014/main" id="{29FE60ED-95E5-6068-F367-81F73F3F4F19}"/>
              </a:ext>
            </a:extLst>
          </p:cNvPr>
          <p:cNvSpPr txBox="1"/>
          <p:nvPr/>
        </p:nvSpPr>
        <p:spPr>
          <a:xfrm>
            <a:off x="2541193" y="7477101"/>
            <a:ext cx="13365854" cy="923330"/>
          </a:xfrm>
          <a:prstGeom prst="rect">
            <a:avLst/>
          </a:prstGeom>
          <a:noFill/>
        </p:spPr>
        <p:txBody>
          <a:bodyPr wrap="square">
            <a:spAutoFit/>
          </a:bodyPr>
          <a:lstStyle/>
          <a:p>
            <a:pPr defTabSz="1028700">
              <a:spcBef>
                <a:spcPts val="1350"/>
              </a:spcBef>
              <a:spcAft>
                <a:spcPts val="1350"/>
              </a:spcAft>
            </a:pPr>
            <a:r>
              <a:rPr lang="en-US" sz="2700" dirty="0">
                <a:solidFill>
                  <a:prstClr val="black"/>
                </a:solidFill>
                <a:latin typeface="Calibri" panose="020F0502020204030204"/>
              </a:rPr>
              <a:t>Traditional machine learning (random forest) with deep learning models (multilayer perceptron and </a:t>
            </a:r>
            <a:r>
              <a:rPr lang="en-US" sz="2700" dirty="0" err="1">
                <a:solidFill>
                  <a:prstClr val="black"/>
                </a:solidFill>
                <a:latin typeface="Calibri" panose="020F0502020204030204"/>
              </a:rPr>
              <a:t>DeepLift</a:t>
            </a:r>
            <a:r>
              <a:rPr lang="en-US" sz="2700" dirty="0">
                <a:solidFill>
                  <a:prstClr val="black"/>
                </a:solidFill>
                <a:latin typeface="Calibri" panose="020F0502020204030204"/>
              </a:rPr>
              <a:t>) for WGS-based MIC prediction using K-</a:t>
            </a:r>
            <a:r>
              <a:rPr lang="en-US" sz="2700" dirty="0" err="1">
                <a:solidFill>
                  <a:prstClr val="black"/>
                </a:solidFill>
                <a:latin typeface="Calibri" panose="020F0502020204030204"/>
              </a:rPr>
              <a:t>mers</a:t>
            </a:r>
            <a:r>
              <a:rPr lang="en-US" sz="2700" dirty="0">
                <a:solidFill>
                  <a:prstClr val="black"/>
                </a:solidFill>
                <a:latin typeface="Calibri" panose="020F0502020204030204"/>
              </a:rPr>
              <a:t>. </a:t>
            </a:r>
          </a:p>
        </p:txBody>
      </p:sp>
    </p:spTree>
    <p:extLst>
      <p:ext uri="{BB962C8B-B14F-4D97-AF65-F5344CB8AC3E}">
        <p14:creationId xmlns:p14="http://schemas.microsoft.com/office/powerpoint/2010/main" val="14973795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Graph is Everywhere"/>
          <p:cNvSpPr txBox="1">
            <a:spLocks noGrp="1"/>
          </p:cNvSpPr>
          <p:nvPr>
            <p:ph type="title"/>
          </p:nvPr>
        </p:nvSpPr>
        <p:spPr>
          <a:xfrm>
            <a:off x="1086158" y="-42846"/>
            <a:ext cx="9000621" cy="1285875"/>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Graph is Everywhere</a:t>
            </a:r>
          </a:p>
        </p:txBody>
      </p:sp>
      <p:pic>
        <p:nvPicPr>
          <p:cNvPr id="24" name="Picture 23">
            <a:extLst>
              <a:ext uri="{FF2B5EF4-FFF2-40B4-BE49-F238E27FC236}">
                <a16:creationId xmlns:a16="http://schemas.microsoft.com/office/drawing/2014/main" id="{EB5F8204-E37D-B817-704E-3F6C00C772F2}"/>
              </a:ext>
            </a:extLst>
          </p:cNvPr>
          <p:cNvPicPr>
            <a:picLocks noChangeAspect="1"/>
          </p:cNvPicPr>
          <p:nvPr/>
        </p:nvPicPr>
        <p:blipFill rotWithShape="1">
          <a:blip r:embed="rId3"/>
          <a:srcRect l="28704" t="24815" r="12963" b="26296"/>
          <a:stretch/>
        </p:blipFill>
        <p:spPr>
          <a:xfrm>
            <a:off x="2514600" y="927100"/>
            <a:ext cx="13868400" cy="7264400"/>
          </a:xfrm>
          <a:prstGeom prst="rect">
            <a:avLst/>
          </a:prstGeom>
        </p:spPr>
      </p:pic>
    </p:spTree>
  </p:cSld>
  <p:clrMapOvr>
    <a:masterClrMapping/>
  </p:clrMapOvr>
  <p:transition spd="med" advClick="0"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55D631-B114-D37C-9A6E-CA7CF72D4E75}"/>
              </a:ext>
            </a:extLst>
          </p:cNvPr>
          <p:cNvSpPr txBox="1"/>
          <p:nvPr/>
        </p:nvSpPr>
        <p:spPr>
          <a:xfrm>
            <a:off x="2446910" y="8140677"/>
            <a:ext cx="12801297" cy="715581"/>
          </a:xfrm>
          <a:prstGeom prst="rect">
            <a:avLst/>
          </a:prstGeom>
          <a:noFill/>
        </p:spPr>
        <p:txBody>
          <a:bodyPr wrap="square">
            <a:spAutoFit/>
          </a:bodyPr>
          <a:lstStyle/>
          <a:p>
            <a:pPr marL="321470" indent="-321470" defTabSz="514350">
              <a:buFont typeface="Arial" panose="020B0604020202020204" pitchFamily="34" charset="0"/>
              <a:buChar char="•"/>
            </a:pPr>
            <a:r>
              <a:rPr lang="en-US" sz="2025" dirty="0">
                <a:solidFill>
                  <a:prstClr val="black"/>
                </a:solidFill>
                <a:latin typeface="Calibri" panose="020F0502020204030204"/>
              </a:rPr>
              <a:t>Leveraging Graph Neural Networks for MIC Prediction in Antimicrobial Resistance Studies. International Conference of the IEEE Engineering in Medicine &amp; Biology Society, 2024</a:t>
            </a:r>
          </a:p>
        </p:txBody>
      </p:sp>
      <p:sp>
        <p:nvSpPr>
          <p:cNvPr id="5" name="Title 1">
            <a:extLst>
              <a:ext uri="{FF2B5EF4-FFF2-40B4-BE49-F238E27FC236}">
                <a16:creationId xmlns:a16="http://schemas.microsoft.com/office/drawing/2014/main" id="{3BC2D3E4-5E1A-1342-585D-0E297C898FEB}"/>
              </a:ext>
            </a:extLst>
          </p:cNvPr>
          <p:cNvSpPr txBox="1">
            <a:spLocks/>
          </p:cNvSpPr>
          <p:nvPr/>
        </p:nvSpPr>
        <p:spPr>
          <a:xfrm>
            <a:off x="3042928" y="-350363"/>
            <a:ext cx="11609261" cy="1285875"/>
          </a:xfrm>
          <a:prstGeom prst="rect">
            <a:avLst/>
          </a:prstGeom>
        </p:spPr>
        <p:txBody>
          <a:bodyPr vert="horz" lIns="102870" tIns="51435" rIns="102870" bIns="51435" rtlCol="0" anchor="ctr">
            <a:noAutofit/>
          </a:bodyPr>
          <a:lstStyle>
            <a:lvl1pPr algn="ctr" defTabSz="457200" rtl="0" eaLnBrk="1" latinLnBrk="0" hangingPunct="1">
              <a:spcBef>
                <a:spcPct val="0"/>
              </a:spcBef>
              <a:buNone/>
              <a:defRPr sz="4400" kern="1200">
                <a:solidFill>
                  <a:schemeClr val="tx2"/>
                </a:solidFill>
                <a:latin typeface="+mj-lt"/>
                <a:ea typeface="+mj-ea"/>
                <a:cs typeface="+mj-cs"/>
              </a:defRPr>
            </a:lvl1pPr>
          </a:lstStyle>
          <a:p>
            <a:pPr defTabSz="514350"/>
            <a:r>
              <a:rPr lang="en-US" sz="4200" dirty="0">
                <a:solidFill>
                  <a:srgbClr val="5D1724"/>
                </a:solidFill>
                <a:latin typeface="Calibri" panose="020F0502020204030204" pitchFamily="34" charset="0"/>
                <a:ea typeface="Calibri" panose="020F0502020204030204" pitchFamily="34" charset="0"/>
                <a:cs typeface="Calibri" panose="020F0502020204030204" pitchFamily="34" charset="0"/>
              </a:rPr>
              <a:t>Graph Neural Networks (GNN) for MIC Prediction</a:t>
            </a:r>
          </a:p>
        </p:txBody>
      </p:sp>
      <p:sp>
        <p:nvSpPr>
          <p:cNvPr id="6" name="Content Placeholder 2">
            <a:extLst>
              <a:ext uri="{FF2B5EF4-FFF2-40B4-BE49-F238E27FC236}">
                <a16:creationId xmlns:a16="http://schemas.microsoft.com/office/drawing/2014/main" id="{7384FBAD-8881-5FAB-FF32-BBC3E5ECDC02}"/>
              </a:ext>
            </a:extLst>
          </p:cNvPr>
          <p:cNvSpPr txBox="1">
            <a:spLocks/>
          </p:cNvSpPr>
          <p:nvPr/>
        </p:nvSpPr>
        <p:spPr>
          <a:xfrm>
            <a:off x="2495433" y="1855714"/>
            <a:ext cx="13297134" cy="4444562"/>
          </a:xfrm>
          <a:prstGeom prst="rect">
            <a:avLst/>
          </a:prstGeom>
        </p:spPr>
        <p:txBody>
          <a:bodyPr vert="horz" lIns="102870" tIns="51435" rIns="102870" bIns="51435"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5763" indent="-385763" defTabSz="514350"/>
            <a:r>
              <a:rPr lang="en-US" sz="2100" dirty="0">
                <a:solidFill>
                  <a:srgbClr val="000000"/>
                </a:solidFill>
                <a:latin typeface="Calibri" panose="020F0502020204030204"/>
              </a:rPr>
              <a:t>K-</a:t>
            </a:r>
            <a:r>
              <a:rPr lang="en-US" sz="2100" dirty="0" err="1">
                <a:solidFill>
                  <a:srgbClr val="000000"/>
                </a:solidFill>
                <a:latin typeface="Calibri" panose="020F0502020204030204"/>
              </a:rPr>
              <a:t>mer</a:t>
            </a:r>
            <a:r>
              <a:rPr lang="en-US" sz="2100" dirty="0">
                <a:solidFill>
                  <a:srgbClr val="000000"/>
                </a:solidFill>
                <a:latin typeface="Calibri" panose="020F0502020204030204"/>
              </a:rPr>
              <a:t> GNN model</a:t>
            </a:r>
          </a:p>
          <a:p>
            <a:pPr marL="835820" lvl="1" indent="-321470" defTabSz="514350"/>
            <a:r>
              <a:rPr lang="en-US" sz="2100" dirty="0">
                <a:latin typeface="Calibri" panose="020F0502020204030204"/>
              </a:rPr>
              <a:t>Nodes are k-</a:t>
            </a:r>
            <a:r>
              <a:rPr lang="en-US" sz="2100" dirty="0" err="1">
                <a:latin typeface="Calibri" panose="020F0502020204030204"/>
              </a:rPr>
              <a:t>mers</a:t>
            </a:r>
            <a:r>
              <a:rPr lang="en-US" sz="2100" dirty="0">
                <a:latin typeface="Calibri" panose="020F0502020204030204"/>
              </a:rPr>
              <a:t>, edges show sequence similarity</a:t>
            </a:r>
          </a:p>
          <a:p>
            <a:pPr marL="835820" lvl="1" indent="-321470" defTabSz="514350"/>
            <a:r>
              <a:rPr lang="en-US" sz="2100" dirty="0">
                <a:latin typeface="Calibri" panose="020F0502020204030204"/>
              </a:rPr>
              <a:t>Encodes k-</a:t>
            </a:r>
            <a:r>
              <a:rPr lang="en-US" sz="2100" dirty="0" err="1">
                <a:latin typeface="Calibri" panose="020F0502020204030204"/>
              </a:rPr>
              <a:t>mer</a:t>
            </a:r>
            <a:r>
              <a:rPr lang="en-US" sz="2100" dirty="0">
                <a:latin typeface="Calibri" panose="020F0502020204030204"/>
              </a:rPr>
              <a:t> presence/absence as features</a:t>
            </a:r>
          </a:p>
          <a:p>
            <a:pPr marL="385763" indent="-385763" defTabSz="514350"/>
            <a:r>
              <a:rPr lang="en-US" sz="2100" dirty="0">
                <a:solidFill>
                  <a:srgbClr val="000000"/>
                </a:solidFill>
                <a:latin typeface="Calibri" panose="020F0502020204030204"/>
              </a:rPr>
              <a:t>Integrates graph structure and sequence data</a:t>
            </a:r>
          </a:p>
          <a:p>
            <a:pPr marL="835820" lvl="1" indent="-321470" defTabSz="514350"/>
            <a:r>
              <a:rPr lang="en-US" sz="2100" dirty="0">
                <a:latin typeface="Calibri" panose="020F0502020204030204"/>
              </a:rPr>
              <a:t>Allows predicting MICs and understanding resistance</a:t>
            </a:r>
          </a:p>
          <a:p>
            <a:pPr marL="385763" indent="-385763" defTabSz="514350"/>
            <a:r>
              <a:rPr lang="en-US" sz="2100" dirty="0">
                <a:solidFill>
                  <a:srgbClr val="000000"/>
                </a:solidFill>
                <a:latin typeface="Calibri" panose="020F0502020204030204"/>
              </a:rPr>
              <a:t>Evaluated </a:t>
            </a:r>
            <a:r>
              <a:rPr lang="en-US" sz="2100" i="1" dirty="0">
                <a:solidFill>
                  <a:srgbClr val="000000"/>
                </a:solidFill>
                <a:latin typeface="Calibri" panose="020F0502020204030204"/>
              </a:rPr>
              <a:t>Salmonella</a:t>
            </a:r>
            <a:r>
              <a:rPr lang="en-US" sz="2100" dirty="0">
                <a:solidFill>
                  <a:srgbClr val="000000"/>
                </a:solidFill>
                <a:latin typeface="Calibri" panose="020F0502020204030204"/>
              </a:rPr>
              <a:t> MIC prediction model by conducting comparative analyses with including Linear Regression, Random Forest Regressor (RF), Support Vector Regressor(SVR), and </a:t>
            </a:r>
            <a:r>
              <a:rPr lang="en-US" sz="2100" dirty="0" err="1">
                <a:solidFill>
                  <a:srgbClr val="000000"/>
                </a:solidFill>
                <a:latin typeface="Calibri" panose="020F0502020204030204"/>
              </a:rPr>
              <a:t>XGBoost</a:t>
            </a:r>
            <a:r>
              <a:rPr lang="en-US" sz="2100" dirty="0">
                <a:solidFill>
                  <a:srgbClr val="000000"/>
                </a:solidFill>
                <a:latin typeface="Calibri" panose="020F0502020204030204"/>
              </a:rPr>
              <a:t> (XGB).</a:t>
            </a:r>
          </a:p>
          <a:p>
            <a:pPr marL="0" indent="0" defTabSz="514350">
              <a:buNone/>
            </a:pPr>
            <a:r>
              <a:rPr lang="en-US" sz="2100" dirty="0">
                <a:solidFill>
                  <a:srgbClr val="000000"/>
                </a:solidFill>
                <a:latin typeface="Calibri" panose="020F0502020204030204"/>
              </a:rPr>
              <a:t>         </a:t>
            </a:r>
          </a:p>
          <a:p>
            <a:pPr marL="0" indent="0" defTabSz="514350">
              <a:buNone/>
            </a:pPr>
            <a:endParaRPr lang="en-US" sz="2100" dirty="0">
              <a:solidFill>
                <a:srgbClr val="000000"/>
              </a:solidFill>
              <a:latin typeface="Calibri" panose="020F0502020204030204"/>
            </a:endParaRPr>
          </a:p>
          <a:p>
            <a:pPr marL="835820" lvl="1" indent="-321470" defTabSz="514350"/>
            <a:endParaRPr lang="en-US" sz="2100" dirty="0">
              <a:latin typeface="Calibri" panose="020F0502020204030204"/>
            </a:endParaRPr>
          </a:p>
          <a:p>
            <a:pPr marL="514350" lvl="1" indent="0" defTabSz="514350">
              <a:buNone/>
            </a:pPr>
            <a:endParaRPr lang="en-US" sz="2100" dirty="0">
              <a:latin typeface="Calibri" panose="020F0502020204030204"/>
            </a:endParaRPr>
          </a:p>
        </p:txBody>
      </p:sp>
      <p:sp>
        <p:nvSpPr>
          <p:cNvPr id="7" name="TextBox 6">
            <a:extLst>
              <a:ext uri="{FF2B5EF4-FFF2-40B4-BE49-F238E27FC236}">
                <a16:creationId xmlns:a16="http://schemas.microsoft.com/office/drawing/2014/main" id="{E88254D6-4281-3467-2652-67A8FB826BBA}"/>
              </a:ext>
            </a:extLst>
          </p:cNvPr>
          <p:cNvSpPr txBox="1"/>
          <p:nvPr/>
        </p:nvSpPr>
        <p:spPr>
          <a:xfrm>
            <a:off x="2446910" y="798311"/>
            <a:ext cx="13394181" cy="1338828"/>
          </a:xfrm>
          <a:prstGeom prst="rect">
            <a:avLst/>
          </a:prstGeom>
          <a:noFill/>
        </p:spPr>
        <p:txBody>
          <a:bodyPr wrap="square" rtlCol="0">
            <a:spAutoFit/>
          </a:bodyPr>
          <a:lstStyle/>
          <a:p>
            <a:pPr marL="428625" indent="-428625" defTabSz="514350">
              <a:buFont typeface="Arial" panose="020B0604020202020204" pitchFamily="34" charset="0"/>
              <a:buChar char="•"/>
            </a:pPr>
            <a:r>
              <a:rPr lang="en-US" sz="2700" dirty="0">
                <a:solidFill>
                  <a:prstClr val="black"/>
                </a:solidFill>
                <a:latin typeface="Calibri" panose="020F0502020204030204"/>
              </a:rPr>
              <a:t>GNNs offer advantages over conventional ML methods by incorporating connectivity, topology, and non-Euclidean data into the learning process. </a:t>
            </a:r>
          </a:p>
          <a:p>
            <a:pPr defTabSz="514350"/>
            <a:endParaRPr lang="en-US" sz="2700" dirty="0">
              <a:solidFill>
                <a:prstClr val="black"/>
              </a:solidFill>
              <a:latin typeface="Calibri" panose="020F0502020204030204"/>
            </a:endParaRPr>
          </a:p>
        </p:txBody>
      </p:sp>
      <p:pic>
        <p:nvPicPr>
          <p:cNvPr id="9" name="Picture 8">
            <a:extLst>
              <a:ext uri="{FF2B5EF4-FFF2-40B4-BE49-F238E27FC236}">
                <a16:creationId xmlns:a16="http://schemas.microsoft.com/office/drawing/2014/main" id="{AAFB3187-7856-6082-0BEA-1C9AC46AA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367" y="4541807"/>
            <a:ext cx="7197741" cy="3598871"/>
          </a:xfrm>
          <a:prstGeom prst="rect">
            <a:avLst/>
          </a:prstGeom>
          <a:noFill/>
        </p:spPr>
      </p:pic>
    </p:spTree>
    <p:extLst>
      <p:ext uri="{BB962C8B-B14F-4D97-AF65-F5344CB8AC3E}">
        <p14:creationId xmlns:p14="http://schemas.microsoft.com/office/powerpoint/2010/main" val="3803393095"/>
      </p:ext>
    </p:extLst>
  </p:cSld>
  <p:clrMapOvr>
    <a:masterClrMapping/>
  </p:clrMapOvr>
  <p:transition spd="med" advClick="0"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1;p17">
            <a:extLst>
              <a:ext uri="{FF2B5EF4-FFF2-40B4-BE49-F238E27FC236}">
                <a16:creationId xmlns:a16="http://schemas.microsoft.com/office/drawing/2014/main" id="{272DB5A3-4DEF-60A5-78AF-8744808056FC}"/>
              </a:ext>
            </a:extLst>
          </p:cNvPr>
          <p:cNvSpPr txBox="1">
            <a:spLocks/>
          </p:cNvSpPr>
          <p:nvPr/>
        </p:nvSpPr>
        <p:spPr>
          <a:xfrm>
            <a:off x="2286001" y="5934209"/>
            <a:ext cx="8721308" cy="859050"/>
          </a:xfrm>
          <a:prstGeom prst="rect">
            <a:avLst/>
          </a:prstGeom>
          <a:noFill/>
          <a:ln>
            <a:noFill/>
          </a:ln>
        </p:spPr>
        <p:txBody>
          <a:bodyPr spcFirstLastPara="1" wrap="square" lIns="137138" tIns="137138" rIns="137138" bIns="137138"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defTabSz="1371600">
              <a:buClr>
                <a:srgbClr val="000000"/>
              </a:buClr>
              <a:defRPr/>
            </a:pPr>
            <a:r>
              <a:rPr lang="en-US" sz="4200" kern="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4200" kern="0" dirty="0">
                <a:solidFill>
                  <a:srgbClr val="5D1725"/>
                </a:solidFill>
                <a:latin typeface="Calibri" panose="020F0502020204030204" pitchFamily="34" charset="0"/>
                <a:ea typeface="Calibri" panose="020F0502020204030204" pitchFamily="34" charset="0"/>
                <a:cs typeface="Calibri" panose="020F0502020204030204" pitchFamily="34" charset="0"/>
              </a:rPr>
              <a:t>LLM for </a:t>
            </a:r>
            <a:r>
              <a:rPr lang="en-US" sz="4200" i="1" kern="0" dirty="0">
                <a:solidFill>
                  <a:srgbClr val="5D1725"/>
                </a:solidFill>
                <a:latin typeface="Calibri" panose="020F0502020204030204" pitchFamily="34" charset="0"/>
                <a:ea typeface="Calibri" panose="020F0502020204030204" pitchFamily="34" charset="0"/>
                <a:cs typeface="Calibri" panose="020F0502020204030204" pitchFamily="34" charset="0"/>
              </a:rPr>
              <a:t>Salmonella</a:t>
            </a:r>
          </a:p>
        </p:txBody>
      </p:sp>
      <p:sp>
        <p:nvSpPr>
          <p:cNvPr id="7" name="Google Shape;75;p16">
            <a:extLst>
              <a:ext uri="{FF2B5EF4-FFF2-40B4-BE49-F238E27FC236}">
                <a16:creationId xmlns:a16="http://schemas.microsoft.com/office/drawing/2014/main" id="{85E74A40-9E70-6AC4-54C4-C7F9401FC45B}"/>
              </a:ext>
            </a:extLst>
          </p:cNvPr>
          <p:cNvSpPr txBox="1">
            <a:spLocks/>
          </p:cNvSpPr>
          <p:nvPr/>
        </p:nvSpPr>
        <p:spPr>
          <a:xfrm>
            <a:off x="6959838" y="4852902"/>
            <a:ext cx="8498700" cy="5775300"/>
          </a:xfrm>
          <a:prstGeom prst="rect">
            <a:avLst/>
          </a:prstGeom>
          <a:noFill/>
          <a:ln>
            <a:noFill/>
          </a:ln>
        </p:spPr>
        <p:txBody>
          <a:bodyPr spcFirstLastPara="1" wrap="square" lIns="137138" tIns="137138" rIns="137138" bIns="137138"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685800" indent="-527922" defTabSz="1371600">
              <a:lnSpc>
                <a:spcPct val="150000"/>
              </a:lnSpc>
              <a:buClr>
                <a:srgbClr val="212121"/>
              </a:buClr>
              <a:buSzPct val="100000"/>
              <a:defRPr/>
            </a:pPr>
            <a:r>
              <a:rPr lang="en-US" sz="2100" kern="0" dirty="0">
                <a:solidFill>
                  <a:srgbClr val="000000"/>
                </a:solidFill>
                <a:latin typeface="Calibri" panose="020F0502020204030204" pitchFamily="34" charset="0"/>
                <a:ea typeface="Calibri" panose="020F0502020204030204" pitchFamily="34" charset="0"/>
                <a:cs typeface="Calibri" panose="020F0502020204030204" pitchFamily="34" charset="0"/>
              </a:rPr>
              <a:t>Purpose: a core model to allow fine tuning of smaller models</a:t>
            </a:r>
          </a:p>
          <a:p>
            <a:pPr marL="685800" indent="-527922" defTabSz="1371600">
              <a:lnSpc>
                <a:spcPct val="150000"/>
              </a:lnSpc>
              <a:buClr>
                <a:srgbClr val="212121"/>
              </a:buClr>
              <a:buSzPct val="100000"/>
              <a:defRPr/>
            </a:pPr>
            <a:r>
              <a:rPr lang="en-US" sz="2100" kern="0" dirty="0">
                <a:solidFill>
                  <a:srgbClr val="212121"/>
                </a:solidFill>
                <a:latin typeface="Calibri" panose="020F0502020204030204" pitchFamily="34" charset="0"/>
                <a:ea typeface="Calibri" panose="020F0502020204030204" pitchFamily="34" charset="0"/>
                <a:cs typeface="Calibri" panose="020F0502020204030204" pitchFamily="34" charset="0"/>
              </a:rPr>
              <a:t>Not trained to just predict next / missing token</a:t>
            </a:r>
          </a:p>
          <a:p>
            <a:pPr marL="1371600" lvl="1" indent="-527922" defTabSz="1371600">
              <a:lnSpc>
                <a:spcPct val="150000"/>
              </a:lnSpc>
              <a:buClr>
                <a:srgbClr val="212121"/>
              </a:buClr>
              <a:buSzPct val="100000"/>
              <a:defRPr/>
            </a:pPr>
            <a:r>
              <a:rPr lang="en-US" sz="2100" kern="0" dirty="0">
                <a:solidFill>
                  <a:srgbClr val="212121"/>
                </a:solidFill>
                <a:latin typeface="Calibri" panose="020F0502020204030204" pitchFamily="34" charset="0"/>
                <a:ea typeface="Calibri" panose="020F0502020204030204" pitchFamily="34" charset="0"/>
                <a:cs typeface="Calibri" panose="020F0502020204030204" pitchFamily="34" charset="0"/>
              </a:rPr>
              <a:t>Predict all available labels</a:t>
            </a:r>
          </a:p>
          <a:p>
            <a:pPr marL="1371600" lvl="1" indent="-527922" defTabSz="1371600">
              <a:lnSpc>
                <a:spcPct val="150000"/>
              </a:lnSpc>
              <a:buClr>
                <a:srgbClr val="212121"/>
              </a:buClr>
              <a:buSzPct val="100000"/>
              <a:defRPr/>
            </a:pPr>
            <a:r>
              <a:rPr lang="en-US" sz="2100" kern="0" dirty="0">
                <a:solidFill>
                  <a:srgbClr val="212121"/>
                </a:solidFill>
                <a:latin typeface="Calibri" panose="020F0502020204030204" pitchFamily="34" charset="0"/>
                <a:ea typeface="Calibri" panose="020F0502020204030204" pitchFamily="34" charset="0"/>
                <a:cs typeface="Calibri" panose="020F0502020204030204" pitchFamily="34" charset="0"/>
              </a:rPr>
              <a:t>API for going from genome subsequence (in a sample window) to trainable labels</a:t>
            </a:r>
          </a:p>
          <a:p>
            <a:pPr marL="685800" indent="-527922" defTabSz="1371600">
              <a:lnSpc>
                <a:spcPct val="150000"/>
              </a:lnSpc>
              <a:buClr>
                <a:srgbClr val="212121"/>
              </a:buClr>
              <a:buSzPct val="100000"/>
              <a:defRPr/>
            </a:pPr>
            <a:r>
              <a:rPr lang="en-US" sz="2100" kern="0" dirty="0">
                <a:solidFill>
                  <a:srgbClr val="212121"/>
                </a:solidFill>
                <a:latin typeface="Calibri" panose="020F0502020204030204" pitchFamily="34" charset="0"/>
                <a:ea typeface="Calibri" panose="020F0502020204030204" pitchFamily="34" charset="0"/>
                <a:cs typeface="Calibri" panose="020F0502020204030204" pitchFamily="34" charset="0"/>
              </a:rPr>
              <a:t>Pros and Cons of generative (GPT like) or predictive (Bert-like)</a:t>
            </a:r>
          </a:p>
          <a:p>
            <a:pPr marL="685800" indent="-527922" defTabSz="1371600">
              <a:lnSpc>
                <a:spcPct val="150000"/>
              </a:lnSpc>
              <a:buClr>
                <a:srgbClr val="212121"/>
              </a:buClr>
              <a:buSzPct val="100000"/>
              <a:defRPr/>
            </a:pPr>
            <a:r>
              <a:rPr lang="en-US" sz="3000" kern="0" dirty="0">
                <a:solidFill>
                  <a:srgbClr val="5D1725"/>
                </a:solidFill>
                <a:latin typeface="Calibri" panose="020F0502020204030204" pitchFamily="34" charset="0"/>
                <a:ea typeface="Calibri" panose="020F0502020204030204" pitchFamily="34" charset="0"/>
                <a:cs typeface="Calibri" panose="020F0502020204030204" pitchFamily="34" charset="0"/>
              </a:rPr>
              <a:t>GNN for serotype prediction</a:t>
            </a:r>
            <a:endParaRPr lang="en-US" sz="3000" kern="0" dirty="0">
              <a:solidFill>
                <a:srgbClr val="21212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Google Shape;67;p15">
            <a:extLst>
              <a:ext uri="{FF2B5EF4-FFF2-40B4-BE49-F238E27FC236}">
                <a16:creationId xmlns:a16="http://schemas.microsoft.com/office/drawing/2014/main" id="{1CF7A084-4D08-BBD8-9F52-AA99783F0947}"/>
              </a:ext>
            </a:extLst>
          </p:cNvPr>
          <p:cNvSpPr txBox="1">
            <a:spLocks/>
          </p:cNvSpPr>
          <p:nvPr/>
        </p:nvSpPr>
        <p:spPr>
          <a:xfrm>
            <a:off x="2286000" y="37824"/>
            <a:ext cx="12780900" cy="859050"/>
          </a:xfrm>
          <a:prstGeom prst="rect">
            <a:avLst/>
          </a:prstGeom>
        </p:spPr>
        <p:txBody>
          <a:bodyPr spcFirstLastPara="1" vert="horz" wrap="square" lIns="137138" tIns="137138" rIns="137138" bIns="137138"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1371600">
              <a:spcBef>
                <a:spcPts val="0"/>
              </a:spcBef>
            </a:pPr>
            <a:r>
              <a:rPr lang="en-US" sz="4800" dirty="0">
                <a:solidFill>
                  <a:srgbClr val="5D1725"/>
                </a:solidFill>
                <a:latin typeface="Calibri" panose="020F0502020204030204" pitchFamily="34" charset="0"/>
                <a:ea typeface="Calibri" panose="020F0502020204030204" pitchFamily="34" charset="0"/>
                <a:cs typeface="Calibri" panose="020F0502020204030204" pitchFamily="34" charset="0"/>
              </a:rPr>
              <a:t>Ongoing / Planned Work</a:t>
            </a:r>
          </a:p>
        </p:txBody>
      </p:sp>
      <p:sp>
        <p:nvSpPr>
          <p:cNvPr id="10" name="TextBox 9">
            <a:extLst>
              <a:ext uri="{FF2B5EF4-FFF2-40B4-BE49-F238E27FC236}">
                <a16:creationId xmlns:a16="http://schemas.microsoft.com/office/drawing/2014/main" id="{D28BF6B2-5ADA-13B2-5717-21E582647214}"/>
              </a:ext>
            </a:extLst>
          </p:cNvPr>
          <p:cNvSpPr txBox="1"/>
          <p:nvPr/>
        </p:nvSpPr>
        <p:spPr>
          <a:xfrm>
            <a:off x="7814255" y="806042"/>
            <a:ext cx="7000335" cy="4247317"/>
          </a:xfrm>
          <a:prstGeom prst="rect">
            <a:avLst/>
          </a:prstGeom>
          <a:noFill/>
        </p:spPr>
        <p:txBody>
          <a:bodyPr wrap="square">
            <a:spAutoFit/>
          </a:bodyPr>
          <a:lstStyle/>
          <a:p>
            <a:pPr marL="685800" indent="-476250" defTabSz="685800">
              <a:spcBef>
                <a:spcPts val="1800"/>
              </a:spcBef>
              <a:buSzPts val="1400"/>
              <a:buFont typeface="Arial" panose="020B0604020202020204" pitchFamily="34" charset="0"/>
              <a:buChar char="●"/>
            </a:pPr>
            <a:r>
              <a:rPr lang="en-US" sz="2700" i="1" dirty="0">
                <a:solidFill>
                  <a:srgbClr val="000000"/>
                </a:solidFill>
                <a:latin typeface="Calibri" panose="020F0502020204030204" pitchFamily="34" charset="0"/>
                <a:ea typeface="Calibri" panose="020F0502020204030204" pitchFamily="34" charset="0"/>
                <a:cs typeface="Calibri" panose="020F0502020204030204" pitchFamily="34" charset="0"/>
              </a:rPr>
              <a:t>Salmonella </a:t>
            </a:r>
            <a:r>
              <a:rPr lang="en-US" sz="2700" dirty="0">
                <a:solidFill>
                  <a:srgbClr val="000000"/>
                </a:solidFill>
                <a:latin typeface="Calibri" panose="020F0502020204030204" pitchFamily="34" charset="0"/>
                <a:ea typeface="Calibri" panose="020F0502020204030204" pitchFamily="34" charset="0"/>
                <a:cs typeface="Calibri" panose="020F0502020204030204" pitchFamily="34" charset="0"/>
              </a:rPr>
              <a:t>genomes (over 550,000)</a:t>
            </a:r>
            <a:endParaRPr lang="en-US" sz="2850" i="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371600" lvl="1" indent="-457200" defTabSz="685800">
              <a:buSzPts val="1200"/>
              <a:buFont typeface="Arial" panose="020B0604020202020204" pitchFamily="34" charset="0"/>
              <a:buChar char="○"/>
            </a:pPr>
            <a:r>
              <a:rPr lang="en-US" sz="2700" dirty="0">
                <a:solidFill>
                  <a:srgbClr val="000000"/>
                </a:solidFill>
                <a:latin typeface="Calibri" panose="020F0502020204030204" pitchFamily="34" charset="0"/>
                <a:ea typeface="Calibri" panose="020F0502020204030204" pitchFamily="34" charset="0"/>
                <a:cs typeface="Calibri" panose="020F0502020204030204" pitchFamily="34" charset="0"/>
              </a:rPr>
              <a:t>Pan Genome Graph</a:t>
            </a:r>
          </a:p>
          <a:p>
            <a:pPr marL="1371600" lvl="1" indent="-457200" defTabSz="685800">
              <a:buSzPts val="1200"/>
              <a:buFont typeface="Arial" panose="020B0604020202020204" pitchFamily="34" charset="0"/>
              <a:buChar char="○"/>
            </a:pPr>
            <a:endParaRPr lang="en-US" sz="27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371600" lvl="1" indent="-457200" defTabSz="685800">
              <a:buSzPts val="1200"/>
              <a:buFont typeface="Arial" panose="020B0604020202020204" pitchFamily="34" charset="0"/>
              <a:buChar char="○"/>
            </a:pPr>
            <a:endParaRPr lang="en-US" sz="27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371600" lvl="1" indent="-457200" defTabSz="685800">
              <a:buSzPts val="1200"/>
              <a:buFont typeface="Arial" panose="020B0604020202020204" pitchFamily="34" charset="0"/>
              <a:buChar char="○"/>
            </a:pPr>
            <a:endParaRPr lang="en-US" sz="27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371600" lvl="1" indent="-457200" defTabSz="685800">
              <a:buSzPts val="1200"/>
              <a:buFont typeface="Arial" panose="020B0604020202020204" pitchFamily="34" charset="0"/>
              <a:buChar char="○"/>
            </a:pPr>
            <a:endParaRPr lang="en-US" sz="27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371600" lvl="1" indent="-457200" defTabSz="685800">
              <a:buSzPts val="1200"/>
              <a:buFont typeface="Arial" panose="020B0604020202020204" pitchFamily="34" charset="0"/>
              <a:buChar char="○"/>
            </a:pPr>
            <a:endParaRPr lang="en-US" sz="27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371600" lvl="1" indent="-457200" defTabSz="685800">
              <a:buSzPts val="1200"/>
              <a:buFont typeface="Arial" panose="020B0604020202020204" pitchFamily="34" charset="0"/>
              <a:buChar char="○"/>
            </a:pPr>
            <a:endParaRPr lang="en-US" sz="27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371600" lvl="1" indent="-457200" defTabSz="685800">
              <a:buSzPts val="1200"/>
              <a:buFont typeface="Arial" panose="020B0604020202020204" pitchFamily="34" charset="0"/>
              <a:buChar char="○"/>
            </a:pPr>
            <a:r>
              <a:rPr lang="en-US" sz="2700" dirty="0">
                <a:solidFill>
                  <a:srgbClr val="000000"/>
                </a:solidFill>
                <a:latin typeface="Calibri" panose="020F0502020204030204" pitchFamily="34" charset="0"/>
                <a:ea typeface="Calibri" panose="020F0502020204030204" pitchFamily="34" charset="0"/>
                <a:cs typeface="Calibri" panose="020F0502020204030204" pitchFamily="34" charset="0"/>
              </a:rPr>
              <a:t>80,000 with labelled MIC </a:t>
            </a:r>
          </a:p>
          <a:p>
            <a:pPr marL="2057400" lvl="2" indent="-457200" defTabSz="685800">
              <a:buSzPts val="1200"/>
              <a:buFont typeface="Arial" panose="020B0604020202020204" pitchFamily="34" charset="0"/>
              <a:buChar char="■"/>
            </a:pPr>
            <a:r>
              <a:rPr lang="en-US" sz="2700" dirty="0">
                <a:solidFill>
                  <a:srgbClr val="000000"/>
                </a:solidFill>
                <a:latin typeface="Calibri" panose="020F0502020204030204" pitchFamily="34" charset="0"/>
                <a:ea typeface="Calibri" panose="020F0502020204030204" pitchFamily="34" charset="0"/>
                <a:cs typeface="Calibri" panose="020F0502020204030204" pitchFamily="34" charset="0"/>
              </a:rPr>
              <a:t>6000 in NARMS</a:t>
            </a:r>
          </a:p>
        </p:txBody>
      </p:sp>
      <p:sp>
        <p:nvSpPr>
          <p:cNvPr id="12" name="TextBox 11">
            <a:extLst>
              <a:ext uri="{FF2B5EF4-FFF2-40B4-BE49-F238E27FC236}">
                <a16:creationId xmlns:a16="http://schemas.microsoft.com/office/drawing/2014/main" id="{51E9C8F5-9037-E7A9-2E99-A25B1F6C182C}"/>
              </a:ext>
            </a:extLst>
          </p:cNvPr>
          <p:cNvSpPr txBox="1"/>
          <p:nvPr/>
        </p:nvSpPr>
        <p:spPr>
          <a:xfrm>
            <a:off x="2829462" y="8456815"/>
            <a:ext cx="13716000" cy="461665"/>
          </a:xfrm>
          <a:prstGeom prst="rect">
            <a:avLst/>
          </a:prstGeom>
          <a:noFill/>
        </p:spPr>
        <p:txBody>
          <a:bodyPr wrap="square">
            <a:spAutoFit/>
          </a:bodyPr>
          <a:lstStyle/>
          <a:p>
            <a:pPr defTabSz="685800"/>
            <a:r>
              <a:rPr lang="en-US" sz="2400" i="1" dirty="0">
                <a:solidFill>
                  <a:srgbClr val="000000"/>
                </a:solidFill>
                <a:latin typeface="Calibri" panose="020F0502020204030204" pitchFamily="34" charset="0"/>
                <a:ea typeface="Calibri" panose="020F0502020204030204" pitchFamily="34" charset="0"/>
                <a:cs typeface="Calibri" panose="020F0502020204030204" pitchFamily="34" charset="0"/>
              </a:rPr>
              <a:t>USDA-ARS : Adam Rivers, GBRU, GEERU, Gainesville, FL  Jonathan Frye, Athens, GA. </a:t>
            </a:r>
            <a:endParaRPr lang="en-US" sz="2400" i="1" dirty="0">
              <a:solidFill>
                <a:srgbClr val="000000"/>
              </a:solidFill>
              <a:latin typeface="Palatino Linotype"/>
            </a:endParaRPr>
          </a:p>
        </p:txBody>
      </p:sp>
      <p:pic>
        <p:nvPicPr>
          <p:cNvPr id="14" name="Picture 13" descr="A diagram of a graph&#10;&#10;Description automatically generated">
            <a:extLst>
              <a:ext uri="{FF2B5EF4-FFF2-40B4-BE49-F238E27FC236}">
                <a16:creationId xmlns:a16="http://schemas.microsoft.com/office/drawing/2014/main" id="{FBB50FD3-47A1-4638-B269-69EC8B90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964" y="2198705"/>
            <a:ext cx="7368711" cy="1897472"/>
          </a:xfrm>
          <a:prstGeom prst="rect">
            <a:avLst/>
          </a:prstGeom>
        </p:spPr>
      </p:pic>
      <p:sp>
        <p:nvSpPr>
          <p:cNvPr id="15" name="TextBox 14">
            <a:extLst>
              <a:ext uri="{FF2B5EF4-FFF2-40B4-BE49-F238E27FC236}">
                <a16:creationId xmlns:a16="http://schemas.microsoft.com/office/drawing/2014/main" id="{0966C75A-EE3B-70B0-E254-3C87B32D7C5D}"/>
              </a:ext>
            </a:extLst>
          </p:cNvPr>
          <p:cNvSpPr txBox="1"/>
          <p:nvPr/>
        </p:nvSpPr>
        <p:spPr>
          <a:xfrm>
            <a:off x="13045091" y="3318054"/>
            <a:ext cx="2114361" cy="369332"/>
          </a:xfrm>
          <a:prstGeom prst="rect">
            <a:avLst/>
          </a:prstGeom>
          <a:noFill/>
        </p:spPr>
        <p:txBody>
          <a:bodyPr wrap="none" rtlCol="0">
            <a:spAutoFit/>
          </a:bodyPr>
          <a:lstStyle/>
          <a:p>
            <a:pPr defTabSz="685800"/>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Bioinformatics, 2019</a:t>
            </a:r>
          </a:p>
        </p:txBody>
      </p:sp>
      <p:pic>
        <p:nvPicPr>
          <p:cNvPr id="17" name="Picture 16" descr="Close-up of bacteria&#10;&#10;Description automatically generated">
            <a:extLst>
              <a:ext uri="{FF2B5EF4-FFF2-40B4-BE49-F238E27FC236}">
                <a16:creationId xmlns:a16="http://schemas.microsoft.com/office/drawing/2014/main" id="{4CDAAFCE-E36A-8C21-F46D-4C68315FE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1292" y="1220361"/>
            <a:ext cx="3912258" cy="2969889"/>
          </a:xfrm>
          <a:prstGeom prst="rect">
            <a:avLst/>
          </a:prstGeom>
        </p:spPr>
      </p:pic>
      <p:sp>
        <p:nvSpPr>
          <p:cNvPr id="18" name="TextBox 17">
            <a:extLst>
              <a:ext uri="{FF2B5EF4-FFF2-40B4-BE49-F238E27FC236}">
                <a16:creationId xmlns:a16="http://schemas.microsoft.com/office/drawing/2014/main" id="{F74A7F7A-33B1-7EA9-4A23-CE4CE315923D}"/>
              </a:ext>
            </a:extLst>
          </p:cNvPr>
          <p:cNvSpPr txBox="1"/>
          <p:nvPr/>
        </p:nvSpPr>
        <p:spPr>
          <a:xfrm>
            <a:off x="2342142" y="4190251"/>
            <a:ext cx="3910558" cy="323165"/>
          </a:xfrm>
          <a:prstGeom prst="rect">
            <a:avLst/>
          </a:prstGeom>
          <a:noFill/>
        </p:spPr>
        <p:txBody>
          <a:bodyPr wrap="none" rtlCol="0">
            <a:spAutoFit/>
          </a:bodyPr>
          <a:lstStyle/>
          <a:p>
            <a:pPr defTabSz="685800"/>
            <a:r>
              <a:rPr lang="en-US" sz="1500" dirty="0">
                <a:solidFill>
                  <a:srgbClr val="000000"/>
                </a:solidFill>
                <a:latin typeface="Calibri" panose="020F0502020204030204" pitchFamily="34" charset="0"/>
                <a:ea typeface="Calibri" panose="020F0502020204030204" pitchFamily="34" charset="0"/>
                <a:cs typeface="Calibri" panose="020F0502020204030204" pitchFamily="34" charset="0"/>
              </a:rPr>
              <a:t>Fda.gov/food/foodborne-pathogens/salmonella</a:t>
            </a:r>
          </a:p>
        </p:txBody>
      </p:sp>
    </p:spTree>
    <p:extLst>
      <p:ext uri="{BB962C8B-B14F-4D97-AF65-F5344CB8AC3E}">
        <p14:creationId xmlns:p14="http://schemas.microsoft.com/office/powerpoint/2010/main" val="3979938501"/>
      </p:ext>
    </p:extLst>
  </p:cSld>
  <p:clrMapOvr>
    <a:masterClrMapping/>
  </p:clrMapOvr>
  <p:transition spd="med" advClick="0"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7">
            <a:extLst>
              <a:ext uri="{FF2B5EF4-FFF2-40B4-BE49-F238E27FC236}">
                <a16:creationId xmlns:a16="http://schemas.microsoft.com/office/drawing/2014/main" id="{3514A6B5-47DD-9430-A7A8-8CA68ECD16F5}"/>
              </a:ext>
            </a:extLst>
          </p:cNvPr>
          <p:cNvSpPr txBox="1">
            <a:spLocks/>
          </p:cNvSpPr>
          <p:nvPr/>
        </p:nvSpPr>
        <p:spPr>
          <a:xfrm>
            <a:off x="6340805" y="0"/>
            <a:ext cx="8721308" cy="859050"/>
          </a:xfrm>
          <a:prstGeom prst="rect">
            <a:avLst/>
          </a:prstGeom>
          <a:noFill/>
          <a:ln>
            <a:noFill/>
          </a:ln>
        </p:spPr>
        <p:txBody>
          <a:bodyPr spcFirstLastPara="1" wrap="square" lIns="137138" tIns="137138" rIns="137138" bIns="137138"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defTabSz="1371600">
              <a:buClr>
                <a:srgbClr val="000000"/>
              </a:buClr>
              <a:defRPr/>
            </a:pPr>
            <a:r>
              <a:rPr lang="en-US" sz="4200" kern="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4200" kern="0" dirty="0">
                <a:solidFill>
                  <a:srgbClr val="5D1725"/>
                </a:solidFill>
                <a:latin typeface="Calibri" panose="020F0502020204030204" pitchFamily="34" charset="0"/>
                <a:ea typeface="Calibri" panose="020F0502020204030204" pitchFamily="34" charset="0"/>
                <a:cs typeface="Calibri" panose="020F0502020204030204" pitchFamily="34" charset="0"/>
              </a:rPr>
              <a:t>LLM for Microbiomes</a:t>
            </a:r>
          </a:p>
        </p:txBody>
      </p:sp>
      <p:sp>
        <p:nvSpPr>
          <p:cNvPr id="3" name="Google Shape;82;p17">
            <a:extLst>
              <a:ext uri="{FF2B5EF4-FFF2-40B4-BE49-F238E27FC236}">
                <a16:creationId xmlns:a16="http://schemas.microsoft.com/office/drawing/2014/main" id="{EE428005-D0D2-180C-56AB-2B199599E6AD}"/>
              </a:ext>
            </a:extLst>
          </p:cNvPr>
          <p:cNvSpPr txBox="1">
            <a:spLocks/>
          </p:cNvSpPr>
          <p:nvPr/>
        </p:nvSpPr>
        <p:spPr>
          <a:xfrm>
            <a:off x="4529011" y="5840988"/>
            <a:ext cx="8608874" cy="4446012"/>
          </a:xfrm>
          <a:prstGeom prst="rect">
            <a:avLst/>
          </a:prstGeom>
          <a:noFill/>
          <a:ln>
            <a:noFill/>
          </a:ln>
        </p:spPr>
        <p:txBody>
          <a:bodyPr spcFirstLastPara="1" wrap="square" lIns="137138" tIns="137138" rIns="137138" bIns="137138"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685800" indent="-542925" defTabSz="1371600">
              <a:lnSpc>
                <a:spcPct val="150000"/>
              </a:lnSpc>
              <a:buClr>
                <a:srgbClr val="595959"/>
              </a:buClr>
              <a:buSzPts val="2100"/>
              <a:defRPr/>
            </a:pPr>
            <a:r>
              <a:rPr lang="en-US" sz="2100" kern="0" dirty="0">
                <a:solidFill>
                  <a:srgbClr val="000000"/>
                </a:solidFill>
                <a:latin typeface="Calibri" panose="020F0502020204030204" pitchFamily="34" charset="0"/>
                <a:ea typeface="Calibri" panose="020F0502020204030204" pitchFamily="34" charset="0"/>
                <a:cs typeface="Calibri" panose="020F0502020204030204" pitchFamily="34" charset="0"/>
              </a:rPr>
              <a:t>Variety of small microbiome abundance data available</a:t>
            </a:r>
          </a:p>
          <a:p>
            <a:pPr marL="1371600" lvl="1" indent="-542925" defTabSz="1371600">
              <a:lnSpc>
                <a:spcPct val="150000"/>
              </a:lnSpc>
              <a:buClr>
                <a:srgbClr val="595959"/>
              </a:buClr>
              <a:buSzPts val="2100"/>
              <a:defRPr/>
            </a:pPr>
            <a:r>
              <a:rPr lang="en-US" sz="2100" kern="0" dirty="0">
                <a:solidFill>
                  <a:srgbClr val="000000"/>
                </a:solidFill>
                <a:latin typeface="Calibri" panose="020F0502020204030204" pitchFamily="34" charset="0"/>
                <a:ea typeface="Calibri" panose="020F0502020204030204" pitchFamily="34" charset="0"/>
                <a:cs typeface="Calibri" panose="020F0502020204030204" pitchFamily="34" charset="0"/>
              </a:rPr>
              <a:t>From a wide range of unrelated experiments</a:t>
            </a:r>
          </a:p>
          <a:p>
            <a:pPr marL="1371600" lvl="1" indent="-542925" defTabSz="1371600">
              <a:lnSpc>
                <a:spcPct val="150000"/>
              </a:lnSpc>
              <a:buClr>
                <a:srgbClr val="595959"/>
              </a:buClr>
              <a:buSzPts val="2100"/>
              <a:defRPr/>
            </a:pPr>
            <a:r>
              <a:rPr lang="en-US" sz="2100" kern="0" dirty="0">
                <a:solidFill>
                  <a:srgbClr val="000000"/>
                </a:solidFill>
                <a:latin typeface="Calibri" panose="020F0502020204030204" pitchFamily="34" charset="0"/>
                <a:ea typeface="Calibri" panose="020F0502020204030204" pitchFamily="34" charset="0"/>
                <a:cs typeface="Calibri" panose="020F0502020204030204" pitchFamily="34" charset="0"/>
              </a:rPr>
              <a:t>Different types of samples </a:t>
            </a:r>
          </a:p>
          <a:p>
            <a:pPr marL="1371600" lvl="1" indent="-542925" defTabSz="1371600">
              <a:lnSpc>
                <a:spcPct val="150000"/>
              </a:lnSpc>
              <a:buClr>
                <a:srgbClr val="595959"/>
              </a:buClr>
              <a:buSzPts val="2100"/>
              <a:defRPr/>
            </a:pPr>
            <a:r>
              <a:rPr lang="en-US" sz="2100" kern="0" dirty="0">
                <a:solidFill>
                  <a:srgbClr val="000000"/>
                </a:solidFill>
                <a:latin typeface="Calibri" panose="020F0502020204030204" pitchFamily="34" charset="0"/>
                <a:ea typeface="Calibri" panose="020F0502020204030204" pitchFamily="34" charset="0"/>
                <a:cs typeface="Calibri" panose="020F0502020204030204" pitchFamily="34" charset="0"/>
              </a:rPr>
              <a:t>Different species, soil, feces </a:t>
            </a:r>
          </a:p>
        </p:txBody>
      </p:sp>
      <p:pic>
        <p:nvPicPr>
          <p:cNvPr id="4" name="Picture 3">
            <a:extLst>
              <a:ext uri="{FF2B5EF4-FFF2-40B4-BE49-F238E27FC236}">
                <a16:creationId xmlns:a16="http://schemas.microsoft.com/office/drawing/2014/main" id="{86507A79-5ED9-9862-8267-3CA91466A1F2}"/>
              </a:ext>
            </a:extLst>
          </p:cNvPr>
          <p:cNvPicPr>
            <a:picLocks noChangeAspect="1"/>
          </p:cNvPicPr>
          <p:nvPr/>
        </p:nvPicPr>
        <p:blipFill rotWithShape="1">
          <a:blip r:embed="rId3"/>
          <a:srcRect l="45550" t="20634" r="41730" b="51993"/>
          <a:stretch/>
        </p:blipFill>
        <p:spPr>
          <a:xfrm>
            <a:off x="3529082" y="828189"/>
            <a:ext cx="10040270" cy="4767225"/>
          </a:xfrm>
          <a:prstGeom prst="rect">
            <a:avLst/>
          </a:prstGeom>
        </p:spPr>
      </p:pic>
      <p:sp>
        <p:nvSpPr>
          <p:cNvPr id="11" name="TextBox 10">
            <a:extLst>
              <a:ext uri="{FF2B5EF4-FFF2-40B4-BE49-F238E27FC236}">
                <a16:creationId xmlns:a16="http://schemas.microsoft.com/office/drawing/2014/main" id="{0EBFC17B-8972-0A6B-2D31-B10C24ADA243}"/>
              </a:ext>
            </a:extLst>
          </p:cNvPr>
          <p:cNvSpPr txBox="1"/>
          <p:nvPr/>
        </p:nvSpPr>
        <p:spPr>
          <a:xfrm>
            <a:off x="5430595" y="5120891"/>
            <a:ext cx="3502177" cy="369332"/>
          </a:xfrm>
          <a:prstGeom prst="rect">
            <a:avLst/>
          </a:prstGeom>
          <a:noFill/>
        </p:spPr>
        <p:txBody>
          <a:bodyPr wrap="none" rtlCol="0">
            <a:spAutoFit/>
          </a:bodyPr>
          <a:lstStyle/>
          <a:p>
            <a:pPr defTabSz="685800"/>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USDA Science Blueprint 2020-2025 </a:t>
            </a:r>
          </a:p>
        </p:txBody>
      </p:sp>
      <p:sp>
        <p:nvSpPr>
          <p:cNvPr id="12" name="TextBox 11">
            <a:extLst>
              <a:ext uri="{FF2B5EF4-FFF2-40B4-BE49-F238E27FC236}">
                <a16:creationId xmlns:a16="http://schemas.microsoft.com/office/drawing/2014/main" id="{D4D08EAE-E027-86F8-80C2-C39B1C1AACA2}"/>
              </a:ext>
            </a:extLst>
          </p:cNvPr>
          <p:cNvSpPr txBox="1"/>
          <p:nvPr/>
        </p:nvSpPr>
        <p:spPr>
          <a:xfrm>
            <a:off x="1949570" y="8307237"/>
            <a:ext cx="14388860" cy="507831"/>
          </a:xfrm>
          <a:prstGeom prst="rect">
            <a:avLst/>
          </a:prstGeom>
          <a:noFill/>
        </p:spPr>
        <p:txBody>
          <a:bodyPr wrap="square" rtlCol="0">
            <a:spAutoFit/>
          </a:bodyPr>
          <a:lstStyle/>
          <a:p>
            <a:pPr marL="209550" defTabSz="685800">
              <a:buSzPts val="1400"/>
            </a:pPr>
            <a:r>
              <a:rPr lang="en-US" sz="2700" i="1" dirty="0">
                <a:solidFill>
                  <a:srgbClr val="000000"/>
                </a:solidFill>
                <a:latin typeface="Calibri" panose="020F0502020204030204" pitchFamily="34" charset="0"/>
                <a:ea typeface="Calibri" panose="020F0502020204030204" pitchFamily="34" charset="0"/>
                <a:cs typeface="Calibri" panose="020F0502020204030204" pitchFamily="34" charset="0"/>
              </a:rPr>
              <a:t>USDA-ARS: Michael J. Rothrock &amp; </a:t>
            </a:r>
            <a:r>
              <a:rPr lang="en-US" sz="2700" i="1" dirty="0" err="1">
                <a:solidFill>
                  <a:srgbClr val="000000"/>
                </a:solidFill>
                <a:latin typeface="Calibri" panose="020F0502020204030204" pitchFamily="34" charset="0"/>
                <a:ea typeface="Calibri" panose="020F0502020204030204" pitchFamily="34" charset="0"/>
                <a:cs typeface="Calibri" panose="020F0502020204030204" pitchFamily="34" charset="0"/>
              </a:rPr>
              <a:t>Adelumola</a:t>
            </a:r>
            <a:r>
              <a:rPr lang="en-US" sz="2700" i="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2700" i="1" dirty="0" err="1">
                <a:solidFill>
                  <a:srgbClr val="000000"/>
                </a:solidFill>
                <a:latin typeface="Calibri" panose="020F0502020204030204" pitchFamily="34" charset="0"/>
                <a:ea typeface="Calibri" panose="020F0502020204030204" pitchFamily="34" charset="0"/>
                <a:cs typeface="Calibri" panose="020F0502020204030204" pitchFamily="34" charset="0"/>
              </a:rPr>
              <a:t>Oladeinde</a:t>
            </a:r>
            <a:r>
              <a:rPr lang="en-US" sz="2700" i="1" dirty="0">
                <a:solidFill>
                  <a:srgbClr val="000000"/>
                </a:solidFill>
                <a:latin typeface="Calibri" panose="020F0502020204030204" pitchFamily="34" charset="0"/>
                <a:ea typeface="Calibri" panose="020F0502020204030204" pitchFamily="34" charset="0"/>
                <a:cs typeface="Calibri" panose="020F0502020204030204" pitchFamily="34" charset="0"/>
              </a:rPr>
              <a:t> , Athens, GA, Laxmi </a:t>
            </a:r>
            <a:r>
              <a:rPr lang="en-US" sz="2700" i="1" dirty="0" err="1">
                <a:solidFill>
                  <a:srgbClr val="000000"/>
                </a:solidFill>
                <a:latin typeface="Calibri" panose="020F0502020204030204" pitchFamily="34" charset="0"/>
                <a:ea typeface="Calibri" panose="020F0502020204030204" pitchFamily="34" charset="0"/>
                <a:cs typeface="Calibri" panose="020F0502020204030204" pitchFamily="34" charset="0"/>
              </a:rPr>
              <a:t>Yeruva</a:t>
            </a:r>
            <a:r>
              <a:rPr lang="en-US" sz="2700" i="1" dirty="0">
                <a:solidFill>
                  <a:srgbClr val="000000"/>
                </a:solidFill>
                <a:latin typeface="Calibri" panose="020F0502020204030204" pitchFamily="34" charset="0"/>
                <a:ea typeface="Calibri" panose="020F0502020204030204" pitchFamily="34" charset="0"/>
                <a:cs typeface="Calibri" panose="020F0502020204030204" pitchFamily="34" charset="0"/>
              </a:rPr>
              <a:t>, Little Rock, AR</a:t>
            </a:r>
            <a:endParaRPr lang="en-US" sz="2700" i="1" dirty="0">
              <a:solidFill>
                <a:srgbClr val="000000"/>
              </a:solidFill>
              <a:latin typeface="Palatino Linotype"/>
            </a:endParaRPr>
          </a:p>
        </p:txBody>
      </p:sp>
    </p:spTree>
    <p:extLst>
      <p:ext uri="{BB962C8B-B14F-4D97-AF65-F5344CB8AC3E}">
        <p14:creationId xmlns:p14="http://schemas.microsoft.com/office/powerpoint/2010/main" val="1045164137"/>
      </p:ext>
    </p:extLst>
  </p:cSld>
  <p:clrMapOvr>
    <a:masterClrMapping/>
  </p:clrMapOvr>
  <p:transition spd="med" advClick="0"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62000" y="145056"/>
            <a:ext cx="9509685" cy="1319464"/>
          </a:xfrm>
          <a:prstGeom prst="rect">
            <a:avLst/>
          </a:prstGeom>
        </p:spPr>
        <p:txBody>
          <a:bodyPr lIns="0" tIns="0" rIns="0" bIns="0" rtlCol="0" anchor="t">
            <a:spAutoFit/>
          </a:bodyPr>
          <a:lstStyle/>
          <a:p>
            <a:pPr>
              <a:lnSpc>
                <a:spcPts val="11245"/>
              </a:lnSpc>
            </a:pPr>
            <a:r>
              <a:rPr lang="en-US" sz="6600" b="1" spc="43" dirty="0">
                <a:solidFill>
                  <a:srgbClr val="2B2C30"/>
                </a:solidFill>
              </a:rPr>
              <a:t>Project PI’s</a:t>
            </a:r>
          </a:p>
        </p:txBody>
      </p:sp>
      <p:sp>
        <p:nvSpPr>
          <p:cNvPr id="4" name="TextBox 4"/>
          <p:cNvSpPr txBox="1"/>
          <p:nvPr/>
        </p:nvSpPr>
        <p:spPr>
          <a:xfrm>
            <a:off x="2613788" y="1964885"/>
            <a:ext cx="6248400" cy="1102738"/>
          </a:xfrm>
          <a:prstGeom prst="rect">
            <a:avLst/>
          </a:prstGeom>
        </p:spPr>
        <p:txBody>
          <a:bodyPr wrap="square" lIns="0" tIns="0" rIns="0" bIns="0" rtlCol="0" anchor="t">
            <a:spAutoFit/>
          </a:bodyPr>
          <a:lstStyle/>
          <a:p>
            <a:pPr>
              <a:lnSpc>
                <a:spcPct val="114000"/>
              </a:lnSpc>
            </a:pPr>
            <a:r>
              <a:rPr lang="en-US" sz="2400" b="1" dirty="0">
                <a:solidFill>
                  <a:srgbClr val="2B2C30"/>
                </a:solidFill>
              </a:rPr>
              <a:t>Kristine Evans, PhD </a:t>
            </a:r>
          </a:p>
          <a:p>
            <a:pPr>
              <a:lnSpc>
                <a:spcPct val="114000"/>
              </a:lnSpc>
            </a:pPr>
            <a:r>
              <a:rPr lang="en-US" sz="2000" dirty="0">
                <a:solidFill>
                  <a:srgbClr val="2B2C30"/>
                </a:solidFill>
              </a:rPr>
              <a:t>Associate Professor, Wildlife, Fisheries and Aquaculture</a:t>
            </a:r>
          </a:p>
          <a:p>
            <a:pPr>
              <a:lnSpc>
                <a:spcPct val="114000"/>
              </a:lnSpc>
            </a:pPr>
            <a:r>
              <a:rPr lang="en-US" sz="2000" dirty="0">
                <a:solidFill>
                  <a:srgbClr val="2B2C30"/>
                </a:solidFill>
              </a:rPr>
              <a:t>Associate Director, Geosystems Research Institute</a:t>
            </a:r>
          </a:p>
        </p:txBody>
      </p:sp>
      <p:sp>
        <p:nvSpPr>
          <p:cNvPr id="5" name="TextBox 5"/>
          <p:cNvSpPr txBox="1"/>
          <p:nvPr/>
        </p:nvSpPr>
        <p:spPr>
          <a:xfrm>
            <a:off x="2613789" y="4116976"/>
            <a:ext cx="6172199" cy="1444819"/>
          </a:xfrm>
          <a:prstGeom prst="rect">
            <a:avLst/>
          </a:prstGeom>
        </p:spPr>
        <p:txBody>
          <a:bodyPr wrap="square" lIns="0" tIns="0" rIns="0" bIns="0" rtlCol="0" anchor="t">
            <a:spAutoFit/>
          </a:bodyPr>
          <a:lstStyle/>
          <a:p>
            <a:pPr>
              <a:lnSpc>
                <a:spcPct val="114000"/>
              </a:lnSpc>
            </a:pPr>
            <a:r>
              <a:rPr lang="en-US" sz="2400" b="1" dirty="0">
                <a:solidFill>
                  <a:srgbClr val="2B2C30"/>
                </a:solidFill>
              </a:rPr>
              <a:t>Robert Moorhead, PhD </a:t>
            </a:r>
          </a:p>
          <a:p>
            <a:pPr>
              <a:lnSpc>
                <a:spcPct val="114000"/>
              </a:lnSpc>
            </a:pPr>
            <a:r>
              <a:rPr lang="en-US" sz="2000" dirty="0">
                <a:solidFill>
                  <a:srgbClr val="2B2C30"/>
                </a:solidFill>
              </a:rPr>
              <a:t>Professor, Electrical and Computer Engineering</a:t>
            </a:r>
          </a:p>
          <a:p>
            <a:pPr>
              <a:lnSpc>
                <a:spcPct val="114000"/>
              </a:lnSpc>
            </a:pPr>
            <a:r>
              <a:rPr lang="en-US" sz="2000" dirty="0">
                <a:solidFill>
                  <a:srgbClr val="2B2C30"/>
                </a:solidFill>
              </a:rPr>
              <a:t>Director, Geosystems Research Institute</a:t>
            </a:r>
          </a:p>
          <a:p>
            <a:pPr>
              <a:lnSpc>
                <a:spcPct val="114000"/>
              </a:lnSpc>
            </a:pPr>
            <a:r>
              <a:rPr lang="en-US" sz="2000" dirty="0">
                <a:solidFill>
                  <a:srgbClr val="2B2C30"/>
                </a:solidFill>
              </a:rPr>
              <a:t>Director, Northern Gulf Institute</a:t>
            </a:r>
          </a:p>
        </p:txBody>
      </p:sp>
      <p:sp>
        <p:nvSpPr>
          <p:cNvPr id="8" name="TextBox 5">
            <a:extLst>
              <a:ext uri="{FF2B5EF4-FFF2-40B4-BE49-F238E27FC236}">
                <a16:creationId xmlns:a16="http://schemas.microsoft.com/office/drawing/2014/main" id="{BA49D7D7-DE1C-E834-14B8-DA7691F5B02E}"/>
              </a:ext>
            </a:extLst>
          </p:cNvPr>
          <p:cNvSpPr txBox="1"/>
          <p:nvPr/>
        </p:nvSpPr>
        <p:spPr>
          <a:xfrm>
            <a:off x="0" y="9099884"/>
            <a:ext cx="18288000" cy="2652835"/>
          </a:xfrm>
          <a:prstGeom prst="rect">
            <a:avLst/>
          </a:prstGeom>
        </p:spPr>
        <p:txBody>
          <a:bodyPr lIns="50800" tIns="50800" rIns="50800" bIns="50800" rtlCol="0" anchor="ctr"/>
          <a:lstStyle/>
          <a:p>
            <a:pPr algn="ctr">
              <a:lnSpc>
                <a:spcPts val="2659"/>
              </a:lnSpc>
              <a:spcBef>
                <a:spcPct val="0"/>
              </a:spcBef>
            </a:pPr>
            <a:endParaRPr/>
          </a:p>
        </p:txBody>
      </p:sp>
      <p:grpSp>
        <p:nvGrpSpPr>
          <p:cNvPr id="9" name="Group 3">
            <a:extLst>
              <a:ext uri="{FF2B5EF4-FFF2-40B4-BE49-F238E27FC236}">
                <a16:creationId xmlns:a16="http://schemas.microsoft.com/office/drawing/2014/main" id="{CC5F5EAC-CB90-A2B1-41E8-A6E12EDEEF14}"/>
              </a:ext>
            </a:extLst>
          </p:cNvPr>
          <p:cNvGrpSpPr/>
          <p:nvPr/>
        </p:nvGrpSpPr>
        <p:grpSpPr>
          <a:xfrm>
            <a:off x="-21818" y="8724900"/>
            <a:ext cx="18288000" cy="1591056"/>
            <a:chOff x="0" y="0"/>
            <a:chExt cx="4816593" cy="777084"/>
          </a:xfrm>
        </p:grpSpPr>
        <p:sp>
          <p:nvSpPr>
            <p:cNvPr id="10" name="Freeform 4">
              <a:extLst>
                <a:ext uri="{FF2B5EF4-FFF2-40B4-BE49-F238E27FC236}">
                  <a16:creationId xmlns:a16="http://schemas.microsoft.com/office/drawing/2014/main" id="{73C7351E-306C-F512-00EB-0F54F5639ECA}"/>
                </a:ext>
              </a:extLst>
            </p:cNvPr>
            <p:cNvSpPr/>
            <p:nvPr/>
          </p:nvSpPr>
          <p:spPr>
            <a:xfrm>
              <a:off x="0" y="0"/>
              <a:ext cx="4816592" cy="777084"/>
            </a:xfrm>
            <a:custGeom>
              <a:avLst/>
              <a:gdLst/>
              <a:ahLst/>
              <a:cxnLst/>
              <a:rect l="l" t="t" r="r" b="b"/>
              <a:pathLst>
                <a:path w="4816592" h="777084">
                  <a:moveTo>
                    <a:pt x="0" y="0"/>
                  </a:moveTo>
                  <a:lnTo>
                    <a:pt x="4816592" y="0"/>
                  </a:lnTo>
                  <a:lnTo>
                    <a:pt x="4816592" y="777084"/>
                  </a:lnTo>
                  <a:lnTo>
                    <a:pt x="0" y="777084"/>
                  </a:lnTo>
                  <a:close/>
                </a:path>
              </a:pathLst>
            </a:custGeom>
            <a:solidFill>
              <a:srgbClr val="5D1725"/>
            </a:solidFill>
          </p:spPr>
          <p:txBody>
            <a:bodyPr/>
            <a:lstStyle/>
            <a:p>
              <a:endParaRPr lang="en-US"/>
            </a:p>
          </p:txBody>
        </p:sp>
        <p:sp>
          <p:nvSpPr>
            <p:cNvPr id="11" name="TextBox 5">
              <a:extLst>
                <a:ext uri="{FF2B5EF4-FFF2-40B4-BE49-F238E27FC236}">
                  <a16:creationId xmlns:a16="http://schemas.microsoft.com/office/drawing/2014/main" id="{40D28AD7-B989-77BF-9377-FD75023AE1A5}"/>
                </a:ext>
              </a:extLst>
            </p:cNvPr>
            <p:cNvSpPr txBox="1"/>
            <p:nvPr/>
          </p:nvSpPr>
          <p:spPr>
            <a:xfrm>
              <a:off x="0" y="-38100"/>
              <a:ext cx="4816593" cy="815184"/>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6">
            <a:extLst>
              <a:ext uri="{FF2B5EF4-FFF2-40B4-BE49-F238E27FC236}">
                <a16:creationId xmlns:a16="http://schemas.microsoft.com/office/drawing/2014/main" id="{2E148193-0A1F-84B3-2F4A-385BFBB6BE82}"/>
              </a:ext>
            </a:extLst>
          </p:cNvPr>
          <p:cNvSpPr/>
          <p:nvPr/>
        </p:nvSpPr>
        <p:spPr>
          <a:xfrm>
            <a:off x="161925" y="9284466"/>
            <a:ext cx="4600755" cy="625020"/>
          </a:xfrm>
          <a:custGeom>
            <a:avLst/>
            <a:gdLst/>
            <a:ahLst/>
            <a:cxnLst/>
            <a:rect l="l" t="t" r="r" b="b"/>
            <a:pathLst>
              <a:path w="5734400" h="764555">
                <a:moveTo>
                  <a:pt x="0" y="0"/>
                </a:moveTo>
                <a:lnTo>
                  <a:pt x="5734401" y="0"/>
                </a:lnTo>
                <a:lnTo>
                  <a:pt x="5734401" y="764554"/>
                </a:lnTo>
                <a:lnTo>
                  <a:pt x="0" y="764554"/>
                </a:lnTo>
                <a:lnTo>
                  <a:pt x="0" y="0"/>
                </a:lnTo>
                <a:close/>
              </a:path>
            </a:pathLst>
          </a:custGeom>
          <a:blipFill>
            <a:blip r:embed="rId2"/>
            <a:stretch>
              <a:fillRect t="-2298" b="-2298"/>
            </a:stretch>
          </a:blipFill>
        </p:spPr>
        <p:txBody>
          <a:bodyPr/>
          <a:lstStyle/>
          <a:p>
            <a:endParaRPr lang="en-US"/>
          </a:p>
        </p:txBody>
      </p:sp>
      <p:pic>
        <p:nvPicPr>
          <p:cNvPr id="1028" name="Picture 4" descr="Directory Listing - Kristine Evans | HPC²">
            <a:extLst>
              <a:ext uri="{FF2B5EF4-FFF2-40B4-BE49-F238E27FC236}">
                <a16:creationId xmlns:a16="http://schemas.microsoft.com/office/drawing/2014/main" id="{060BE18F-47C4-B70D-B5A7-365A241B089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710"/>
          <a:stretch/>
        </p:blipFill>
        <p:spPr bwMode="auto">
          <a:xfrm>
            <a:off x="914400" y="1917513"/>
            <a:ext cx="1484843" cy="16690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bert Moorhead, II">
            <a:extLst>
              <a:ext uri="{FF2B5EF4-FFF2-40B4-BE49-F238E27FC236}">
                <a16:creationId xmlns:a16="http://schemas.microsoft.com/office/drawing/2014/main" id="{D501F17B-8520-9635-C101-8874DE987A5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53" r="10102"/>
          <a:stretch/>
        </p:blipFill>
        <p:spPr bwMode="auto">
          <a:xfrm>
            <a:off x="930563" y="4021039"/>
            <a:ext cx="1468679" cy="17642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5">
            <a:extLst>
              <a:ext uri="{FF2B5EF4-FFF2-40B4-BE49-F238E27FC236}">
                <a16:creationId xmlns:a16="http://schemas.microsoft.com/office/drawing/2014/main" id="{5A659FD1-C95D-A13E-33D5-6B1EB78DEDF6}"/>
              </a:ext>
            </a:extLst>
          </p:cNvPr>
          <p:cNvSpPr txBox="1"/>
          <p:nvPr/>
        </p:nvSpPr>
        <p:spPr>
          <a:xfrm>
            <a:off x="2613788" y="6352481"/>
            <a:ext cx="6172199" cy="1444819"/>
          </a:xfrm>
          <a:prstGeom prst="rect">
            <a:avLst/>
          </a:prstGeom>
        </p:spPr>
        <p:txBody>
          <a:bodyPr wrap="square" lIns="0" tIns="0" rIns="0" bIns="0" rtlCol="0" anchor="t">
            <a:spAutoFit/>
          </a:bodyPr>
          <a:lstStyle/>
          <a:p>
            <a:pPr>
              <a:lnSpc>
                <a:spcPct val="114000"/>
              </a:lnSpc>
            </a:pPr>
            <a:r>
              <a:rPr lang="en-US" sz="2400" b="1" dirty="0">
                <a:solidFill>
                  <a:srgbClr val="2B2C30"/>
                </a:solidFill>
              </a:rPr>
              <a:t>Jamie Larson, PhD </a:t>
            </a:r>
          </a:p>
          <a:p>
            <a:pPr>
              <a:lnSpc>
                <a:spcPct val="114000"/>
              </a:lnSpc>
            </a:pPr>
            <a:r>
              <a:rPr lang="en-US" sz="2000" dirty="0">
                <a:solidFill>
                  <a:srgbClr val="2B2C30"/>
                </a:solidFill>
              </a:rPr>
              <a:t>Professor, Animal &amp; Dairy Sciences</a:t>
            </a:r>
          </a:p>
          <a:p>
            <a:pPr>
              <a:lnSpc>
                <a:spcPct val="114000"/>
              </a:lnSpc>
            </a:pPr>
            <a:r>
              <a:rPr lang="en-US" sz="2000" dirty="0">
                <a:solidFill>
                  <a:srgbClr val="2B2C30"/>
                </a:solidFill>
              </a:rPr>
              <a:t>Associate Director, Mississippi Agricultural and Forestry Experiment Station</a:t>
            </a:r>
          </a:p>
        </p:txBody>
      </p:sp>
      <p:pic>
        <p:nvPicPr>
          <p:cNvPr id="1032" name="Picture 8" descr="Our People | Animal and Dairy Sciences | Mississippi State University">
            <a:extLst>
              <a:ext uri="{FF2B5EF4-FFF2-40B4-BE49-F238E27FC236}">
                <a16:creationId xmlns:a16="http://schemas.microsoft.com/office/drawing/2014/main" id="{FE1883B0-D331-0109-BF5A-B9EABEFB340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647"/>
          <a:stretch/>
        </p:blipFill>
        <p:spPr bwMode="auto">
          <a:xfrm>
            <a:off x="1003693" y="6133767"/>
            <a:ext cx="1363222" cy="19017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SU names spring 2022 Access, Diversity and Inclusion Faculty Fellows | Mississippi  State University">
            <a:extLst>
              <a:ext uri="{FF2B5EF4-FFF2-40B4-BE49-F238E27FC236}">
                <a16:creationId xmlns:a16="http://schemas.microsoft.com/office/drawing/2014/main" id="{AE7D7FDB-BAAA-6942-745E-8035E726E8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37473" y="1790701"/>
            <a:ext cx="1310715" cy="18350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4">
            <a:extLst>
              <a:ext uri="{FF2B5EF4-FFF2-40B4-BE49-F238E27FC236}">
                <a16:creationId xmlns:a16="http://schemas.microsoft.com/office/drawing/2014/main" id="{50A440C8-7CD0-156B-4D88-C6981052DFAE}"/>
              </a:ext>
            </a:extLst>
          </p:cNvPr>
          <p:cNvSpPr txBox="1"/>
          <p:nvPr/>
        </p:nvSpPr>
        <p:spPr>
          <a:xfrm>
            <a:off x="11452988" y="2140317"/>
            <a:ext cx="6248400" cy="1093954"/>
          </a:xfrm>
          <a:prstGeom prst="rect">
            <a:avLst/>
          </a:prstGeom>
        </p:spPr>
        <p:txBody>
          <a:bodyPr wrap="square" lIns="0" tIns="0" rIns="0" bIns="0" rtlCol="0" anchor="t">
            <a:spAutoFit/>
          </a:bodyPr>
          <a:lstStyle/>
          <a:p>
            <a:pPr>
              <a:lnSpc>
                <a:spcPct val="114000"/>
              </a:lnSpc>
            </a:pPr>
            <a:r>
              <a:rPr lang="en-US" sz="2400" b="1" dirty="0">
                <a:solidFill>
                  <a:srgbClr val="2B2C30"/>
                </a:solidFill>
              </a:rPr>
              <a:t>Bindu Nanduri, PhD </a:t>
            </a:r>
          </a:p>
          <a:p>
            <a:pPr>
              <a:lnSpc>
                <a:spcPct val="114000"/>
              </a:lnSpc>
            </a:pPr>
            <a:r>
              <a:rPr lang="en-US" sz="2000" dirty="0">
                <a:solidFill>
                  <a:srgbClr val="2B2C30"/>
                </a:solidFill>
              </a:rPr>
              <a:t>Professor, Comparative Biomedical Sciences, College of Veterinary Medicine</a:t>
            </a:r>
          </a:p>
        </p:txBody>
      </p:sp>
      <p:pic>
        <p:nvPicPr>
          <p:cNvPr id="1038" name="Picture 14" descr="Dr. David Smith | DAFVM">
            <a:extLst>
              <a:ext uri="{FF2B5EF4-FFF2-40B4-BE49-F238E27FC236}">
                <a16:creationId xmlns:a16="http://schemas.microsoft.com/office/drawing/2014/main" id="{0ED16D9E-3CDC-0EC9-00CA-D943425D828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4640"/>
          <a:stretch/>
        </p:blipFill>
        <p:spPr bwMode="auto">
          <a:xfrm>
            <a:off x="9837473" y="3973076"/>
            <a:ext cx="1329188" cy="18562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4">
            <a:extLst>
              <a:ext uri="{FF2B5EF4-FFF2-40B4-BE49-F238E27FC236}">
                <a16:creationId xmlns:a16="http://schemas.microsoft.com/office/drawing/2014/main" id="{735F83C3-0005-3A50-3337-9FBB6CF55560}"/>
              </a:ext>
            </a:extLst>
          </p:cNvPr>
          <p:cNvSpPr txBox="1"/>
          <p:nvPr/>
        </p:nvSpPr>
        <p:spPr>
          <a:xfrm>
            <a:off x="11432206" y="4292408"/>
            <a:ext cx="6248400" cy="1093954"/>
          </a:xfrm>
          <a:prstGeom prst="rect">
            <a:avLst/>
          </a:prstGeom>
        </p:spPr>
        <p:txBody>
          <a:bodyPr wrap="square" lIns="0" tIns="0" rIns="0" bIns="0" rtlCol="0" anchor="t">
            <a:spAutoFit/>
          </a:bodyPr>
          <a:lstStyle/>
          <a:p>
            <a:pPr>
              <a:lnSpc>
                <a:spcPct val="114000"/>
              </a:lnSpc>
            </a:pPr>
            <a:r>
              <a:rPr lang="en-US" sz="2400" b="1" dirty="0">
                <a:solidFill>
                  <a:srgbClr val="2B2C30"/>
                </a:solidFill>
              </a:rPr>
              <a:t>David Smith, DVM, PhD </a:t>
            </a:r>
          </a:p>
          <a:p>
            <a:pPr>
              <a:lnSpc>
                <a:spcPct val="114000"/>
              </a:lnSpc>
            </a:pPr>
            <a:r>
              <a:rPr lang="en-US" sz="2000" dirty="0">
                <a:solidFill>
                  <a:srgbClr val="2B2C30"/>
                </a:solidFill>
              </a:rPr>
              <a:t>Professor &amp; Dean, Research and Graduate Studies, College of Veterinary Medicine</a:t>
            </a:r>
          </a:p>
        </p:txBody>
      </p:sp>
      <p:pic>
        <p:nvPicPr>
          <p:cNvPr id="1040" name="Picture 16" descr="Mahalingam Ramkumar">
            <a:extLst>
              <a:ext uri="{FF2B5EF4-FFF2-40B4-BE49-F238E27FC236}">
                <a16:creationId xmlns:a16="http://schemas.microsoft.com/office/drawing/2014/main" id="{5872AB13-F42B-A69B-DBFF-151255A233E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35164" y="6272212"/>
            <a:ext cx="1325866" cy="18562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4">
            <a:extLst>
              <a:ext uri="{FF2B5EF4-FFF2-40B4-BE49-F238E27FC236}">
                <a16:creationId xmlns:a16="http://schemas.microsoft.com/office/drawing/2014/main" id="{A5E71DFB-998E-CF38-7FD9-40EBB55B18A5}"/>
              </a:ext>
            </a:extLst>
          </p:cNvPr>
          <p:cNvSpPr txBox="1"/>
          <p:nvPr/>
        </p:nvSpPr>
        <p:spPr>
          <a:xfrm>
            <a:off x="11452988" y="6582669"/>
            <a:ext cx="6248400" cy="1102738"/>
          </a:xfrm>
          <a:prstGeom prst="rect">
            <a:avLst/>
          </a:prstGeom>
        </p:spPr>
        <p:txBody>
          <a:bodyPr wrap="square" lIns="0" tIns="0" rIns="0" bIns="0" rtlCol="0" anchor="t">
            <a:spAutoFit/>
          </a:bodyPr>
          <a:lstStyle/>
          <a:p>
            <a:pPr>
              <a:lnSpc>
                <a:spcPct val="114000"/>
              </a:lnSpc>
            </a:pPr>
            <a:r>
              <a:rPr lang="en-US" sz="2400" b="1" i="0" dirty="0">
                <a:solidFill>
                  <a:srgbClr val="333333"/>
                </a:solidFill>
                <a:effectLst/>
              </a:rPr>
              <a:t>Mahalingam Ramkumar</a:t>
            </a:r>
            <a:r>
              <a:rPr lang="en-US" sz="2400" b="1" dirty="0">
                <a:solidFill>
                  <a:srgbClr val="2B2C30"/>
                </a:solidFill>
              </a:rPr>
              <a:t>, PhD </a:t>
            </a:r>
          </a:p>
          <a:p>
            <a:pPr>
              <a:lnSpc>
                <a:spcPct val="114000"/>
              </a:lnSpc>
            </a:pPr>
            <a:r>
              <a:rPr lang="en-US" sz="2000" dirty="0">
                <a:solidFill>
                  <a:srgbClr val="2B2C30"/>
                </a:solidFill>
              </a:rPr>
              <a:t>Associate Professor, Computer Science and Engineering</a:t>
            </a:r>
          </a:p>
          <a:p>
            <a:pPr>
              <a:lnSpc>
                <a:spcPct val="114000"/>
              </a:lnSpc>
            </a:pPr>
            <a:endParaRPr lang="en-US" sz="2000" dirty="0">
              <a:solidFill>
                <a:srgbClr val="2B2C30"/>
              </a:solidFill>
            </a:endParaRPr>
          </a:p>
        </p:txBody>
      </p:sp>
      <p:pic>
        <p:nvPicPr>
          <p:cNvPr id="15" name="Picture 14">
            <a:extLst>
              <a:ext uri="{FF2B5EF4-FFF2-40B4-BE49-F238E27FC236}">
                <a16:creationId xmlns:a16="http://schemas.microsoft.com/office/drawing/2014/main" id="{7FC59DDD-37A8-06E4-62E2-C4C863229E0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53490" y="9194875"/>
            <a:ext cx="4741607" cy="658502"/>
          </a:xfrm>
          <a:prstGeom prst="rect">
            <a:avLst/>
          </a:prstGeom>
        </p:spPr>
      </p:pic>
      <p:pic>
        <p:nvPicPr>
          <p:cNvPr id="17" name="Picture 16">
            <a:extLst>
              <a:ext uri="{FF2B5EF4-FFF2-40B4-BE49-F238E27FC236}">
                <a16:creationId xmlns:a16="http://schemas.microsoft.com/office/drawing/2014/main" id="{DB277A75-103B-7759-69A3-156E2F0C28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6914" y="9204160"/>
            <a:ext cx="4884187" cy="681129"/>
          </a:xfrm>
          <a:prstGeom prst="rect">
            <a:avLst/>
          </a:prstGeom>
        </p:spPr>
      </p:pic>
      <p:pic>
        <p:nvPicPr>
          <p:cNvPr id="23" name="Picture 22">
            <a:extLst>
              <a:ext uri="{FF2B5EF4-FFF2-40B4-BE49-F238E27FC236}">
                <a16:creationId xmlns:a16="http://schemas.microsoft.com/office/drawing/2014/main" id="{8C3B94BB-FBE0-6573-E736-FA42D72080C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201823" y="9100927"/>
            <a:ext cx="2924252" cy="79816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7;p15">
            <a:extLst>
              <a:ext uri="{FF2B5EF4-FFF2-40B4-BE49-F238E27FC236}">
                <a16:creationId xmlns:a16="http://schemas.microsoft.com/office/drawing/2014/main" id="{2BAAE2BD-60FC-08EE-D72A-C9817F3CC566}"/>
              </a:ext>
            </a:extLst>
          </p:cNvPr>
          <p:cNvSpPr txBox="1">
            <a:spLocks/>
          </p:cNvSpPr>
          <p:nvPr/>
        </p:nvSpPr>
        <p:spPr>
          <a:xfrm>
            <a:off x="4411545" y="305805"/>
            <a:ext cx="12780900" cy="859050"/>
          </a:xfrm>
          <a:prstGeom prst="rect">
            <a:avLst/>
          </a:prstGeom>
        </p:spPr>
        <p:txBody>
          <a:bodyPr spcFirstLastPara="1" vert="horz" wrap="square" lIns="137138" tIns="137138" rIns="137138" bIns="137138" rtlCol="0" anchor="t" anchorCtr="0">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1371600">
              <a:spcBef>
                <a:spcPts val="0"/>
              </a:spcBef>
            </a:pPr>
            <a:r>
              <a:rPr lang="en" sz="9000" dirty="0">
                <a:solidFill>
                  <a:srgbClr val="5D1725"/>
                </a:solidFill>
                <a:latin typeface="Calibri" panose="020F0502020204030204" pitchFamily="34" charset="0"/>
                <a:ea typeface="Calibri" panose="020F0502020204030204" pitchFamily="34" charset="0"/>
                <a:cs typeface="Calibri" panose="020F0502020204030204" pitchFamily="34" charset="0"/>
              </a:rPr>
              <a:t>Transformers for Tabular Data</a:t>
            </a:r>
            <a:endParaRPr lang="en-US" sz="9000" dirty="0">
              <a:solidFill>
                <a:srgbClr val="5D1725"/>
              </a:solidFill>
              <a:latin typeface="Calibri" panose="020F0502020204030204" pitchFamily="34" charset="0"/>
              <a:ea typeface="Calibri" panose="020F0502020204030204" pitchFamily="34" charset="0"/>
              <a:cs typeface="Calibri" panose="020F0502020204030204" pitchFamily="34" charset="0"/>
            </a:endParaRPr>
          </a:p>
        </p:txBody>
      </p:sp>
      <p:sp>
        <p:nvSpPr>
          <p:cNvPr id="9" name="Google Shape;89;p18">
            <a:extLst>
              <a:ext uri="{FF2B5EF4-FFF2-40B4-BE49-F238E27FC236}">
                <a16:creationId xmlns:a16="http://schemas.microsoft.com/office/drawing/2014/main" id="{39CE0AFF-9AB0-42EB-AF3D-EE5DD23321C7}"/>
              </a:ext>
            </a:extLst>
          </p:cNvPr>
          <p:cNvSpPr txBox="1">
            <a:spLocks/>
          </p:cNvSpPr>
          <p:nvPr/>
        </p:nvSpPr>
        <p:spPr>
          <a:xfrm>
            <a:off x="2274783" y="1164855"/>
            <a:ext cx="13727217" cy="5124600"/>
          </a:xfrm>
          <a:prstGeom prst="rect">
            <a:avLst/>
          </a:prstGeom>
        </p:spPr>
        <p:txBody>
          <a:bodyPr spcFirstLastPara="1" vert="horz" wrap="square" lIns="137138" tIns="137138" rIns="137138" bIns="137138"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85800" indent="-497919" algn="l" defTabSz="1371600">
              <a:lnSpc>
                <a:spcPct val="150000"/>
              </a:lnSpc>
              <a:spcBef>
                <a:spcPts val="0"/>
              </a:spcBef>
              <a:buSzPct val="100000"/>
              <a:buFont typeface="Arial" panose="020B0604020202020204" pitchFamily="34" charset="0"/>
              <a:buChar char="●"/>
            </a:pP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ML models ignore the deeper meaning of “features”</a:t>
            </a:r>
          </a:p>
          <a:p>
            <a:pPr marL="1371600" lvl="1" indent="-497919" algn="l" defTabSz="1371600">
              <a:lnSpc>
                <a:spcPct val="150000"/>
              </a:lnSpc>
              <a:spcBef>
                <a:spcPts val="0"/>
              </a:spcBef>
              <a:buSzPct val="100000"/>
              <a:buFont typeface="Arial" panose="020B0604020202020204" pitchFamily="34" charset="0"/>
              <a:buChar char="○"/>
            </a:pP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Input variables like temperature, salinity, </a:t>
            </a:r>
            <a:r>
              <a:rPr lang="en-US" sz="3000" i="1" dirty="0">
                <a:solidFill>
                  <a:srgbClr val="000000"/>
                </a:solidFill>
                <a:latin typeface="Calibri" panose="020F0502020204030204" pitchFamily="34" charset="0"/>
                <a:ea typeface="Calibri" panose="020F0502020204030204" pitchFamily="34" charset="0"/>
                <a:cs typeface="Calibri" panose="020F0502020204030204" pitchFamily="34" charset="0"/>
              </a:rPr>
              <a:t>E. coli</a:t>
            </a: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 CFUs, etc., are just x</a:t>
            </a:r>
            <a:r>
              <a:rPr lang="en-US" sz="3000" baseline="-25000" dirty="0">
                <a:solidFill>
                  <a:srgbClr val="000000"/>
                </a:solidFill>
                <a:latin typeface="Calibri" panose="020F0502020204030204" pitchFamily="34" charset="0"/>
                <a:ea typeface="Calibri" panose="020F0502020204030204" pitchFamily="34" charset="0"/>
                <a:cs typeface="Calibri" panose="020F0502020204030204" pitchFamily="34" charset="0"/>
              </a:rPr>
              <a:t>1</a:t>
            </a: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 x</a:t>
            </a:r>
            <a:r>
              <a:rPr lang="en-US" sz="3000" baseline="-25000" dirty="0">
                <a:solidFill>
                  <a:srgbClr val="000000"/>
                </a:solidFill>
                <a:latin typeface="Calibri" panose="020F0502020204030204" pitchFamily="34" charset="0"/>
                <a:ea typeface="Calibri" panose="020F0502020204030204" pitchFamily="34" charset="0"/>
                <a:cs typeface="Calibri" panose="020F0502020204030204" pitchFamily="34" charset="0"/>
              </a:rPr>
              <a:t>2</a:t>
            </a: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3000" dirty="0" err="1">
                <a:solidFill>
                  <a:srgbClr val="000000"/>
                </a:solidFill>
                <a:latin typeface="Calibri" panose="020F0502020204030204" pitchFamily="34" charset="0"/>
                <a:ea typeface="Calibri" panose="020F0502020204030204" pitchFamily="34" charset="0"/>
                <a:cs typeface="Calibri" panose="020F0502020204030204" pitchFamily="34" charset="0"/>
              </a:rPr>
              <a:t>x</a:t>
            </a:r>
            <a:r>
              <a:rPr lang="en-US" sz="3000" baseline="-25000" dirty="0" err="1">
                <a:solidFill>
                  <a:srgbClr val="000000"/>
                </a:solidFill>
                <a:latin typeface="Calibri" panose="020F0502020204030204" pitchFamily="34" charset="0"/>
                <a:ea typeface="Calibri" panose="020F0502020204030204" pitchFamily="34" charset="0"/>
                <a:cs typeface="Calibri" panose="020F0502020204030204" pitchFamily="34" charset="0"/>
              </a:rPr>
              <a:t>n</a:t>
            </a: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 for the model </a:t>
            </a:r>
          </a:p>
          <a:p>
            <a:pPr marL="1371600" lvl="1" indent="-497919" algn="l" defTabSz="1371600">
              <a:lnSpc>
                <a:spcPct val="150000"/>
              </a:lnSpc>
              <a:spcBef>
                <a:spcPts val="0"/>
              </a:spcBef>
              <a:buSzPct val="100000"/>
              <a:buFont typeface="Arial" panose="020B0604020202020204" pitchFamily="34" charset="0"/>
              <a:buChar char="○"/>
            </a:pP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Are reasonably good </a:t>
            </a:r>
            <a:r>
              <a:rPr lang="en-US" sz="3000" i="1" dirty="0">
                <a:solidFill>
                  <a:srgbClr val="000000"/>
                </a:solidFill>
                <a:latin typeface="Calibri" panose="020F0502020204030204" pitchFamily="34" charset="0"/>
                <a:ea typeface="Calibri" panose="020F0502020204030204" pitchFamily="34" charset="0"/>
                <a:cs typeface="Calibri" panose="020F0502020204030204" pitchFamily="34" charset="0"/>
              </a:rPr>
              <a:t>embeddings</a:t>
            </a: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 possible for various features?</a:t>
            </a:r>
          </a:p>
          <a:p>
            <a:pPr marL="1371600" lvl="1" indent="-497919" algn="l" defTabSz="1371600">
              <a:lnSpc>
                <a:spcPct val="150000"/>
              </a:lnSpc>
              <a:spcBef>
                <a:spcPts val="0"/>
              </a:spcBef>
              <a:buSzPct val="100000"/>
              <a:buFont typeface="Arial" panose="020B0604020202020204" pitchFamily="34" charset="0"/>
              <a:buChar char="○"/>
            </a:pP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Using data created for possibly unrelated and even unknown purposes… </a:t>
            </a:r>
          </a:p>
          <a:p>
            <a:pPr marL="685800" indent="-497919" algn="l" defTabSz="1371600">
              <a:lnSpc>
                <a:spcPct val="150000"/>
              </a:lnSpc>
              <a:spcBef>
                <a:spcPts val="0"/>
              </a:spcBef>
              <a:buSzPct val="100000"/>
              <a:buFont typeface="Arial" panose="020B0604020202020204" pitchFamily="34" charset="0"/>
              <a:buChar char="●"/>
            </a:pP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Better explainability</a:t>
            </a:r>
          </a:p>
          <a:p>
            <a:pPr marL="1371600" lvl="1" indent="-497919" algn="l" defTabSz="1371600">
              <a:lnSpc>
                <a:spcPct val="150000"/>
              </a:lnSpc>
              <a:spcBef>
                <a:spcPts val="0"/>
              </a:spcBef>
              <a:buSzPct val="100000"/>
              <a:buFont typeface="Arial" panose="020B0604020202020204" pitchFamily="34" charset="0"/>
              <a:buChar char="○"/>
            </a:pP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Attention matrix can be interpreted as an edge graph showing transition probabilities</a:t>
            </a:r>
          </a:p>
          <a:p>
            <a:pPr marL="1371600" lvl="1" indent="-497919" algn="l" defTabSz="1371600">
              <a:lnSpc>
                <a:spcPct val="150000"/>
              </a:lnSpc>
              <a:spcBef>
                <a:spcPts val="0"/>
              </a:spcBef>
              <a:buSzPct val="100000"/>
              <a:buFont typeface="Arial" panose="020B0604020202020204" pitchFamily="34" charset="0"/>
              <a:buChar char="○"/>
            </a:pPr>
            <a:r>
              <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rPr>
              <a:t>A model for feature importance (calculable for every sample) using PageRank </a:t>
            </a:r>
          </a:p>
        </p:txBody>
      </p:sp>
      <p:sp>
        <p:nvSpPr>
          <p:cNvPr id="10" name="TextBox 9">
            <a:extLst>
              <a:ext uri="{FF2B5EF4-FFF2-40B4-BE49-F238E27FC236}">
                <a16:creationId xmlns:a16="http://schemas.microsoft.com/office/drawing/2014/main" id="{1D3D5D81-BD46-5EA1-D2EC-B520F602FBAF}"/>
              </a:ext>
            </a:extLst>
          </p:cNvPr>
          <p:cNvSpPr txBox="1"/>
          <p:nvPr/>
        </p:nvSpPr>
        <p:spPr>
          <a:xfrm>
            <a:off x="2661248" y="7608499"/>
            <a:ext cx="12486735" cy="830997"/>
          </a:xfrm>
          <a:prstGeom prst="rect">
            <a:avLst/>
          </a:prstGeom>
          <a:noFill/>
        </p:spPr>
        <p:txBody>
          <a:bodyPr wrap="square" rtlCol="0">
            <a:spAutoFit/>
          </a:bodyPr>
          <a:lstStyle/>
          <a:p>
            <a:pPr marL="428625" indent="-428625" defTabSz="685800">
              <a:buFont typeface="Arial" panose="020B0604020202020204" pitchFamily="34" charset="0"/>
              <a:buChar char="•"/>
            </a:pPr>
            <a:r>
              <a:rPr lang="en-US" sz="2400" dirty="0">
                <a:solidFill>
                  <a:srgbClr val="000000"/>
                </a:solidFill>
                <a:latin typeface="Calibri" panose="020F0502020204030204" pitchFamily="34" charset="0"/>
                <a:ea typeface="Calibri" panose="020F0502020204030204" pitchFamily="34" charset="0"/>
                <a:cs typeface="Calibri" panose="020F0502020204030204" pitchFamily="34" charset="0"/>
              </a:rPr>
              <a:t>Exploring Pathogen Presence Prediction in Pastured Poultry Farms through Transformer-Based Models and Attention Mechanism Explainability. (Ready for submission)</a:t>
            </a:r>
          </a:p>
        </p:txBody>
      </p:sp>
      <p:sp>
        <p:nvSpPr>
          <p:cNvPr id="2" name="TextBox 1">
            <a:extLst>
              <a:ext uri="{FF2B5EF4-FFF2-40B4-BE49-F238E27FC236}">
                <a16:creationId xmlns:a16="http://schemas.microsoft.com/office/drawing/2014/main" id="{560978C2-F601-C402-F08D-7629DE89D7FE}"/>
              </a:ext>
            </a:extLst>
          </p:cNvPr>
          <p:cNvSpPr txBox="1"/>
          <p:nvPr/>
        </p:nvSpPr>
        <p:spPr>
          <a:xfrm>
            <a:off x="5171539" y="8358997"/>
            <a:ext cx="14388860" cy="507831"/>
          </a:xfrm>
          <a:prstGeom prst="rect">
            <a:avLst/>
          </a:prstGeom>
          <a:noFill/>
        </p:spPr>
        <p:txBody>
          <a:bodyPr wrap="square" rtlCol="0">
            <a:spAutoFit/>
          </a:bodyPr>
          <a:lstStyle/>
          <a:p>
            <a:pPr marL="209550" defTabSz="685800">
              <a:buSzPts val="1400"/>
            </a:pPr>
            <a:r>
              <a:rPr lang="en-US" sz="2700" i="1" dirty="0">
                <a:solidFill>
                  <a:srgbClr val="000000"/>
                </a:solidFill>
                <a:latin typeface="Calibri" panose="020F0502020204030204" pitchFamily="34" charset="0"/>
                <a:ea typeface="Calibri" panose="020F0502020204030204" pitchFamily="34" charset="0"/>
                <a:cs typeface="Calibri" panose="020F0502020204030204" pitchFamily="34" charset="0"/>
              </a:rPr>
              <a:t>Michael J. Rothrock, USDA-ARS, Athens, GA.</a:t>
            </a:r>
            <a:endParaRPr lang="en-US" sz="2700" i="1" dirty="0">
              <a:solidFill>
                <a:srgbClr val="000000"/>
              </a:solidFill>
              <a:latin typeface="Palatino Linotype"/>
            </a:endParaRPr>
          </a:p>
        </p:txBody>
      </p:sp>
    </p:spTree>
    <p:extLst>
      <p:ext uri="{BB962C8B-B14F-4D97-AF65-F5344CB8AC3E}">
        <p14:creationId xmlns:p14="http://schemas.microsoft.com/office/powerpoint/2010/main" val="2964962801"/>
      </p:ext>
    </p:extLst>
  </p:cSld>
  <p:clrMapOvr>
    <a:masterClrMapping/>
  </p:clrMapOvr>
  <p:transition spd="med" advClick="0" advTm="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DDDB67E-2327-D400-FB3E-AF330DBDE984}"/>
              </a:ext>
            </a:extLst>
          </p:cNvPr>
          <p:cNvSpPr txBox="1"/>
          <p:nvPr/>
        </p:nvSpPr>
        <p:spPr>
          <a:xfrm>
            <a:off x="4332094" y="8208263"/>
            <a:ext cx="12133385" cy="1338828"/>
          </a:xfrm>
          <a:prstGeom prst="rect">
            <a:avLst/>
          </a:prstGeom>
          <a:noFill/>
        </p:spPr>
        <p:txBody>
          <a:bodyPr wrap="square" rtlCol="0">
            <a:spAutoFit/>
          </a:bodyPr>
          <a:lstStyle/>
          <a:p>
            <a:pPr defTabSz="685800"/>
            <a:r>
              <a:rPr lang="en-US" sz="2700" i="1" dirty="0">
                <a:solidFill>
                  <a:srgbClr val="000000"/>
                </a:solidFill>
                <a:latin typeface="Calibri" panose="020F0502020204030204" pitchFamily="34" charset="0"/>
                <a:ea typeface="Calibri" panose="020F0502020204030204" pitchFamily="34" charset="0"/>
                <a:cs typeface="Calibri" panose="020F0502020204030204" pitchFamily="34" charset="0"/>
              </a:rPr>
              <a:t>Amanda Ashworth, USDA-ARS, Fayetteville, AR.</a:t>
            </a:r>
          </a:p>
          <a:p>
            <a:pPr defTabSz="685800"/>
            <a:endParaRPr lang="en-US" sz="2700" i="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685800"/>
            <a:endParaRPr lang="en-US" sz="2700" i="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61;p14">
            <a:extLst>
              <a:ext uri="{FF2B5EF4-FFF2-40B4-BE49-F238E27FC236}">
                <a16:creationId xmlns:a16="http://schemas.microsoft.com/office/drawing/2014/main" id="{9D67B4C7-F59A-9874-893C-73FAB6725A38}"/>
              </a:ext>
            </a:extLst>
          </p:cNvPr>
          <p:cNvSpPr txBox="1">
            <a:spLocks noGrp="1"/>
          </p:cNvSpPr>
          <p:nvPr>
            <p:ph type="title"/>
          </p:nvPr>
        </p:nvSpPr>
        <p:spPr>
          <a:xfrm>
            <a:off x="2753550" y="414938"/>
            <a:ext cx="12780900" cy="859050"/>
          </a:xfrm>
          <a:prstGeom prst="rect">
            <a:avLst/>
          </a:prstGeom>
        </p:spPr>
        <p:txBody>
          <a:bodyPr spcFirstLastPara="1" vert="horz" wrap="square" lIns="137138" tIns="137138" rIns="137138" bIns="137138" rtlCol="0" anchor="t" anchorCtr="0">
            <a:noAutofit/>
          </a:bodyPr>
          <a:lstStyle/>
          <a:p>
            <a:pPr algn="l">
              <a:spcBef>
                <a:spcPts val="0"/>
              </a:spcBef>
            </a:pPr>
            <a:r>
              <a:rPr lang="en" sz="3900" dirty="0">
                <a:latin typeface="Calibri" panose="020F0502020204030204" pitchFamily="34" charset="0"/>
                <a:ea typeface="Calibri" panose="020F0502020204030204" pitchFamily="34" charset="0"/>
                <a:cs typeface="Calibri" panose="020F0502020204030204" pitchFamily="34" charset="0"/>
                <a:sym typeface="Gill Sans"/>
              </a:rPr>
              <a:t>Realtime Animal Health Monitoring</a:t>
            </a:r>
            <a:endParaRPr sz="3900" dirty="0">
              <a:latin typeface="Calibri" panose="020F0502020204030204" pitchFamily="34" charset="0"/>
              <a:ea typeface="Calibri" panose="020F0502020204030204" pitchFamily="34" charset="0"/>
              <a:cs typeface="Calibri" panose="020F0502020204030204" pitchFamily="34" charset="0"/>
              <a:sym typeface="Gill Sans"/>
            </a:endParaRPr>
          </a:p>
        </p:txBody>
      </p:sp>
      <p:sp>
        <p:nvSpPr>
          <p:cNvPr id="4" name="Google Shape;62;p14">
            <a:extLst>
              <a:ext uri="{FF2B5EF4-FFF2-40B4-BE49-F238E27FC236}">
                <a16:creationId xmlns:a16="http://schemas.microsoft.com/office/drawing/2014/main" id="{DADD786D-5D2C-1425-49F9-0EE02EE95675}"/>
              </a:ext>
            </a:extLst>
          </p:cNvPr>
          <p:cNvSpPr txBox="1">
            <a:spLocks/>
          </p:cNvSpPr>
          <p:nvPr/>
        </p:nvSpPr>
        <p:spPr>
          <a:xfrm>
            <a:off x="9491364" y="1295324"/>
            <a:ext cx="5828400" cy="5124600"/>
          </a:xfrm>
          <a:prstGeom prst="rect">
            <a:avLst/>
          </a:prstGeom>
        </p:spPr>
        <p:txBody>
          <a:bodyPr spcFirstLastPara="1" wrap="square" lIns="137138" tIns="137138" rIns="137138" bIns="137138" anchor="t" anchorCtr="0">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2D2E2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54565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54565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54565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defTabSz="514350">
              <a:spcBef>
                <a:spcPts val="0"/>
              </a:spcBef>
              <a:buNone/>
            </a:pP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sym typeface="Gill Sans"/>
              </a:rPr>
              <a:t>Current Research: </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Gill Sans"/>
              </a:rPr>
              <a:t>Real-time pasture surveillance tool using drones and remotely sensed data</a:t>
            </a:r>
          </a:p>
          <a:p>
            <a:pPr marL="0" indent="0" defTabSz="514350">
              <a:spcBef>
                <a:spcPts val="0"/>
              </a:spcBef>
              <a:buNone/>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Gill Sans"/>
              </a:rPr>
              <a:t> </a:t>
            </a:r>
          </a:p>
          <a:p>
            <a:pPr marL="685800" indent="-495300" defTabSz="514350">
              <a:spcBef>
                <a:spcPts val="1800"/>
              </a:spcBef>
              <a:buClr>
                <a:srgbClr val="000000"/>
              </a:buClr>
              <a:buSzPts val="1600"/>
              <a:buFont typeface="Gill Sans"/>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Gill Sans"/>
              </a:rPr>
              <a:t>Animal counts, weight, and body temperature</a:t>
            </a:r>
          </a:p>
          <a:p>
            <a:pPr marL="685800" indent="-495300" defTabSz="514350">
              <a:spcBef>
                <a:spcPts val="0"/>
              </a:spcBef>
              <a:buClr>
                <a:srgbClr val="000000"/>
              </a:buClr>
              <a:buSzPts val="1600"/>
              <a:buFont typeface="Gill Sans"/>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Gill Sans"/>
              </a:rPr>
              <a:t>Mass and nutritional value</a:t>
            </a:r>
          </a:p>
          <a:p>
            <a:pPr marL="685800" indent="-495300" defTabSz="514350">
              <a:spcBef>
                <a:spcPts val="0"/>
              </a:spcBef>
              <a:buClr>
                <a:srgbClr val="000000"/>
              </a:buClr>
              <a:buSzPts val="1600"/>
              <a:buFont typeface="Gill Sans"/>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Thermal, hyper, 3-D, and multispectral data </a:t>
            </a:r>
          </a:p>
          <a:p>
            <a:pPr marL="685800" indent="-495300" defTabSz="514350">
              <a:spcBef>
                <a:spcPts val="0"/>
              </a:spcBef>
              <a:buClr>
                <a:srgbClr val="000000"/>
              </a:buClr>
              <a:buSzPts val="1600"/>
              <a:buFont typeface="Gill Sans"/>
              <a:buChar char="➔"/>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Gill Sans"/>
              </a:rPr>
              <a:t>Convolutional Neural Networks, Vision Transformers</a:t>
            </a:r>
          </a:p>
          <a:p>
            <a:pPr marL="0" indent="0" defTabSz="514350">
              <a:spcBef>
                <a:spcPts val="1800"/>
              </a:spcBef>
              <a:buNone/>
            </a:pPr>
            <a:endParaRPr lang="en-US" b="1" dirty="0">
              <a:solidFill>
                <a:srgbClr val="000000"/>
              </a:solidFill>
              <a:latin typeface="Calibri" panose="020F0502020204030204" pitchFamily="34" charset="0"/>
              <a:ea typeface="Calibri" panose="020F0502020204030204" pitchFamily="34" charset="0"/>
              <a:cs typeface="Calibri" panose="020F0502020204030204" pitchFamily="34" charset="0"/>
              <a:sym typeface="Gill Sans"/>
            </a:endParaRPr>
          </a:p>
          <a:p>
            <a:pPr marL="0" indent="0" defTabSz="514350">
              <a:spcBef>
                <a:spcPts val="1800"/>
              </a:spcBef>
              <a:buNone/>
            </a:pP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sym typeface="Gill Sans"/>
              </a:rPr>
              <a:t>Objective: </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sym typeface="Gill Sans"/>
              </a:rPr>
              <a:t>Develop Artificial Intelligence based Smart Tools for Farmers for detecting animal disease and responding to animal welfare challenges</a:t>
            </a:r>
          </a:p>
        </p:txBody>
      </p:sp>
      <p:pic>
        <p:nvPicPr>
          <p:cNvPr id="5" name="Google Shape;63;p14">
            <a:extLst>
              <a:ext uri="{FF2B5EF4-FFF2-40B4-BE49-F238E27FC236}">
                <a16:creationId xmlns:a16="http://schemas.microsoft.com/office/drawing/2014/main" id="{00BD884D-07DF-F0A7-7FA2-8DBB985BD561}"/>
              </a:ext>
            </a:extLst>
          </p:cNvPr>
          <p:cNvPicPr preferRelativeResize="0"/>
          <p:nvPr/>
        </p:nvPicPr>
        <p:blipFill>
          <a:blip r:embed="rId3">
            <a:alphaModFix/>
          </a:blip>
          <a:stretch>
            <a:fillRect/>
          </a:stretch>
        </p:blipFill>
        <p:spPr>
          <a:xfrm>
            <a:off x="2740520" y="2290312"/>
            <a:ext cx="6750845" cy="4632386"/>
          </a:xfrm>
          <a:prstGeom prst="rect">
            <a:avLst/>
          </a:prstGeom>
          <a:noFill/>
          <a:ln>
            <a:noFill/>
          </a:ln>
        </p:spPr>
      </p:pic>
    </p:spTree>
    <p:extLst>
      <p:ext uri="{BB962C8B-B14F-4D97-AF65-F5344CB8AC3E}">
        <p14:creationId xmlns:p14="http://schemas.microsoft.com/office/powerpoint/2010/main" val="4011876235"/>
      </p:ext>
    </p:extLst>
  </p:cSld>
  <p:clrMapOvr>
    <a:masterClrMapping/>
  </p:clrMapOvr>
  <p:transition spd="med" advClick="0" advTm="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9BD1E-181A-42ED-52E3-478D173FBD46}"/>
              </a:ext>
            </a:extLst>
          </p:cNvPr>
          <p:cNvSpPr txBox="1"/>
          <p:nvPr/>
        </p:nvSpPr>
        <p:spPr>
          <a:xfrm>
            <a:off x="2447746" y="0"/>
            <a:ext cx="13392509" cy="1661993"/>
          </a:xfrm>
          <a:prstGeom prst="rect">
            <a:avLst/>
          </a:prstGeom>
          <a:noFill/>
        </p:spPr>
        <p:txBody>
          <a:bodyPr wrap="square" rtlCol="0">
            <a:spAutoFit/>
          </a:bodyPr>
          <a:lstStyle/>
          <a:p>
            <a:pPr defTabSz="685800"/>
            <a:r>
              <a:rPr lang="en-US" sz="4200" dirty="0">
                <a:solidFill>
                  <a:srgbClr val="5D1725"/>
                </a:solidFill>
                <a:latin typeface="Calibri" panose="020F0502020204030204" pitchFamily="34" charset="0"/>
                <a:ea typeface="Calibri" panose="020F0502020204030204" pitchFamily="34" charset="0"/>
                <a:cs typeface="Calibri" panose="020F0502020204030204" pitchFamily="34" charset="0"/>
              </a:rPr>
              <a:t>Spatial Modeling the Spread of Vesicular Stomatitis (VS)</a:t>
            </a:r>
          </a:p>
          <a:p>
            <a:pPr defTabSz="685800"/>
            <a:endParaRPr lang="en-US" sz="3000" dirty="0">
              <a:solidFill>
                <a:srgbClr val="5D1725"/>
              </a:solidFill>
              <a:latin typeface="Calibri" panose="020F0502020204030204" pitchFamily="34" charset="0"/>
              <a:ea typeface="Calibri" panose="020F0502020204030204" pitchFamily="34" charset="0"/>
              <a:cs typeface="Calibri" panose="020F0502020204030204" pitchFamily="34" charset="0"/>
            </a:endParaRPr>
          </a:p>
          <a:p>
            <a:pPr defTabSz="685800"/>
            <a:endParaRPr lang="en-US" sz="3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748C16B-B700-9913-0162-EB93E32DB106}"/>
              </a:ext>
            </a:extLst>
          </p:cNvPr>
          <p:cNvSpPr txBox="1"/>
          <p:nvPr/>
        </p:nvSpPr>
        <p:spPr>
          <a:xfrm>
            <a:off x="6346784" y="8480697"/>
            <a:ext cx="6233181" cy="923330"/>
          </a:xfrm>
          <a:prstGeom prst="rect">
            <a:avLst/>
          </a:prstGeom>
          <a:noFill/>
        </p:spPr>
        <p:txBody>
          <a:bodyPr wrap="none" rtlCol="0">
            <a:spAutoFit/>
          </a:bodyPr>
          <a:lstStyle/>
          <a:p>
            <a:pPr defTabSz="685800"/>
            <a:r>
              <a:rPr lang="en-US" sz="2700" i="1" dirty="0">
                <a:solidFill>
                  <a:srgbClr val="000000"/>
                </a:solidFill>
                <a:latin typeface="Calibri" panose="020F0502020204030204" pitchFamily="34" charset="0"/>
                <a:ea typeface="Calibri" panose="020F0502020204030204" pitchFamily="34" charset="0"/>
                <a:cs typeface="Calibri" panose="020F0502020204030204" pitchFamily="34" charset="0"/>
              </a:rPr>
              <a:t>Amy R Hudson, USDA-ARS, Manhattan, KS. </a:t>
            </a:r>
          </a:p>
          <a:p>
            <a:pPr defTabSz="685800"/>
            <a:endParaRPr lang="en-US" sz="2700" i="1" dirty="0">
              <a:solidFill>
                <a:srgbClr val="000000"/>
              </a:solidFill>
              <a:latin typeface="Palatino Linotype"/>
            </a:endParaRPr>
          </a:p>
        </p:txBody>
      </p:sp>
      <p:sp>
        <p:nvSpPr>
          <p:cNvPr id="4" name="Content Placeholder 2">
            <a:extLst>
              <a:ext uri="{FF2B5EF4-FFF2-40B4-BE49-F238E27FC236}">
                <a16:creationId xmlns:a16="http://schemas.microsoft.com/office/drawing/2014/main" id="{75D4247C-6F34-AC37-A231-7E45731845D9}"/>
              </a:ext>
            </a:extLst>
          </p:cNvPr>
          <p:cNvSpPr txBox="1">
            <a:spLocks/>
          </p:cNvSpPr>
          <p:nvPr/>
        </p:nvSpPr>
        <p:spPr>
          <a:xfrm>
            <a:off x="2727434" y="1046816"/>
            <a:ext cx="12833130" cy="1986453"/>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2D2E2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54565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54565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54565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385763" indent="-385763" defTabSz="514350"/>
            <a:r>
              <a:rPr lang="en-US" sz="2700" b="1" dirty="0">
                <a:solidFill>
                  <a:srgbClr val="000000"/>
                </a:solidFill>
                <a:latin typeface="Calibri" panose="020F0502020204030204" pitchFamily="34" charset="0"/>
                <a:ea typeface="Calibri" panose="020F0502020204030204" pitchFamily="34" charset="0"/>
                <a:cs typeface="Calibri" panose="020F0502020204030204" pitchFamily="34" charset="0"/>
              </a:rPr>
              <a:t>Research</a:t>
            </a:r>
            <a:r>
              <a:rPr lang="en-US" sz="2700" dirty="0">
                <a:solidFill>
                  <a:srgbClr val="000000"/>
                </a:solidFill>
                <a:latin typeface="Calibri" panose="020F0502020204030204" pitchFamily="34" charset="0"/>
                <a:ea typeface="Calibri" panose="020F0502020204030204" pitchFamily="34" charset="0"/>
                <a:cs typeface="Calibri" panose="020F0502020204030204" pitchFamily="34" charset="0"/>
              </a:rPr>
              <a:t>: When will VS enter the US? Once VS does spread into the US, where will it go next?</a:t>
            </a:r>
          </a:p>
          <a:p>
            <a:pPr marL="835820" lvl="1" indent="-321470" defTabSz="514350"/>
            <a:r>
              <a:rPr lang="en-US" sz="2700" dirty="0">
                <a:latin typeface="Calibri" panose="020F0502020204030204" pitchFamily="34" charset="0"/>
                <a:ea typeface="Calibri" panose="020F0502020204030204" pitchFamily="34" charset="0"/>
                <a:cs typeface="Calibri" panose="020F0502020204030204" pitchFamily="34" charset="0"/>
              </a:rPr>
              <a:t>Microcosmic: temperature, soil moisture, vegetation, </a:t>
            </a:r>
            <a:r>
              <a:rPr lang="en-US" sz="2700" dirty="0" err="1">
                <a:latin typeface="Calibri" panose="020F0502020204030204" pitchFamily="34" charset="0"/>
                <a:ea typeface="Calibri" panose="020F0502020204030204" pitchFamily="34" charset="0"/>
                <a:cs typeface="Calibri" panose="020F0502020204030204" pitchFamily="34" charset="0"/>
              </a:rPr>
              <a:t>etc</a:t>
            </a:r>
            <a:endParaRPr lang="en-US" sz="2700" dirty="0">
              <a:latin typeface="Calibri" panose="020F0502020204030204" pitchFamily="34" charset="0"/>
              <a:ea typeface="Calibri" panose="020F0502020204030204" pitchFamily="34" charset="0"/>
              <a:cs typeface="Calibri" panose="020F0502020204030204" pitchFamily="34" charset="0"/>
            </a:endParaRPr>
          </a:p>
          <a:p>
            <a:pPr marL="835820" lvl="1" indent="-321470" defTabSz="514350"/>
            <a:r>
              <a:rPr lang="en-US" sz="2700" dirty="0">
                <a:latin typeface="Calibri" panose="020F0502020204030204" pitchFamily="34" charset="0"/>
                <a:ea typeface="Calibri" panose="020F0502020204030204" pitchFamily="34" charset="0"/>
                <a:cs typeface="Calibri" panose="020F0502020204030204" pitchFamily="34" charset="0"/>
              </a:rPr>
              <a:t>Macroscopic: geospatial propagation patterns</a:t>
            </a:r>
          </a:p>
        </p:txBody>
      </p:sp>
      <p:pic>
        <p:nvPicPr>
          <p:cNvPr id="5" name="Picture 4">
            <a:extLst>
              <a:ext uri="{FF2B5EF4-FFF2-40B4-BE49-F238E27FC236}">
                <a16:creationId xmlns:a16="http://schemas.microsoft.com/office/drawing/2014/main" id="{17752726-7440-CB69-D5B8-B3E329E3D944}"/>
              </a:ext>
            </a:extLst>
          </p:cNvPr>
          <p:cNvPicPr>
            <a:picLocks noChangeAspect="1"/>
          </p:cNvPicPr>
          <p:nvPr/>
        </p:nvPicPr>
        <p:blipFill>
          <a:blip r:embed="rId3"/>
          <a:stretch>
            <a:fillRect/>
          </a:stretch>
        </p:blipFill>
        <p:spPr>
          <a:xfrm>
            <a:off x="2447746" y="3166685"/>
            <a:ext cx="6026996" cy="4364073"/>
          </a:xfrm>
          <a:prstGeom prst="rect">
            <a:avLst/>
          </a:prstGeom>
        </p:spPr>
      </p:pic>
      <p:sp>
        <p:nvSpPr>
          <p:cNvPr id="6" name="TextBox 5">
            <a:extLst>
              <a:ext uri="{FF2B5EF4-FFF2-40B4-BE49-F238E27FC236}">
                <a16:creationId xmlns:a16="http://schemas.microsoft.com/office/drawing/2014/main" id="{F08966CE-E071-8405-F9EA-21766B5B0833}"/>
              </a:ext>
            </a:extLst>
          </p:cNvPr>
          <p:cNvSpPr txBox="1"/>
          <p:nvPr/>
        </p:nvSpPr>
        <p:spPr>
          <a:xfrm>
            <a:off x="3160805" y="7926700"/>
            <a:ext cx="4519827" cy="507831"/>
          </a:xfrm>
          <a:prstGeom prst="rect">
            <a:avLst/>
          </a:prstGeom>
          <a:noFill/>
        </p:spPr>
        <p:txBody>
          <a:bodyPr wrap="none" rtlCol="0">
            <a:spAutoFit/>
          </a:bodyPr>
          <a:lstStyle/>
          <a:p>
            <a:pPr defTabSz="685800"/>
            <a:r>
              <a:rPr lang="en-US" sz="2700" b="1" dirty="0">
                <a:solidFill>
                  <a:srgbClr val="000000"/>
                </a:solidFill>
                <a:latin typeface="Calibri" panose="020F0502020204030204" pitchFamily="34" charset="0"/>
                <a:ea typeface="Calibri" panose="020F0502020204030204" pitchFamily="34" charset="0"/>
                <a:cs typeface="Calibri" panose="020F0502020204030204" pitchFamily="34" charset="0"/>
              </a:rPr>
              <a:t>Microcosmic: ecological factor</a:t>
            </a:r>
          </a:p>
        </p:txBody>
      </p:sp>
      <p:sp>
        <p:nvSpPr>
          <p:cNvPr id="7" name="TextBox 6">
            <a:extLst>
              <a:ext uri="{FF2B5EF4-FFF2-40B4-BE49-F238E27FC236}">
                <a16:creationId xmlns:a16="http://schemas.microsoft.com/office/drawing/2014/main" id="{3DC378B2-80D5-3A50-1E05-4F21B6DBCA35}"/>
              </a:ext>
            </a:extLst>
          </p:cNvPr>
          <p:cNvSpPr txBox="1"/>
          <p:nvPr/>
        </p:nvSpPr>
        <p:spPr>
          <a:xfrm>
            <a:off x="3426575" y="7463273"/>
            <a:ext cx="3633953" cy="323165"/>
          </a:xfrm>
          <a:prstGeom prst="rect">
            <a:avLst/>
          </a:prstGeom>
          <a:noFill/>
        </p:spPr>
        <p:txBody>
          <a:bodyPr wrap="square">
            <a:spAutoFit/>
          </a:bodyPr>
          <a:lstStyle/>
          <a:p>
            <a:pPr defTabSz="685800"/>
            <a:r>
              <a:rPr lang="en-US" sz="1500" dirty="0">
                <a:solidFill>
                  <a:srgbClr val="000000"/>
                </a:solidFill>
                <a:latin typeface="Calibri" panose="020F0502020204030204" pitchFamily="34" charset="0"/>
                <a:ea typeface="Calibri" panose="020F0502020204030204" pitchFamily="34" charset="0"/>
                <a:cs typeface="Calibri" panose="020F0502020204030204" pitchFamily="34" charset="0"/>
              </a:rPr>
              <a:t>Peters et al. 2020 Ecosphere</a:t>
            </a:r>
          </a:p>
        </p:txBody>
      </p:sp>
      <p:sp>
        <p:nvSpPr>
          <p:cNvPr id="8" name="TextBox 7">
            <a:extLst>
              <a:ext uri="{FF2B5EF4-FFF2-40B4-BE49-F238E27FC236}">
                <a16:creationId xmlns:a16="http://schemas.microsoft.com/office/drawing/2014/main" id="{E7921696-97B0-D49E-615F-AD8FA58945A5}"/>
              </a:ext>
            </a:extLst>
          </p:cNvPr>
          <p:cNvSpPr txBox="1"/>
          <p:nvPr/>
        </p:nvSpPr>
        <p:spPr>
          <a:xfrm>
            <a:off x="8994188" y="7929302"/>
            <a:ext cx="6162737" cy="507831"/>
          </a:xfrm>
          <a:prstGeom prst="rect">
            <a:avLst/>
          </a:prstGeom>
          <a:noFill/>
        </p:spPr>
        <p:txBody>
          <a:bodyPr wrap="square">
            <a:spAutoFit/>
          </a:bodyPr>
          <a:lstStyle/>
          <a:p>
            <a:pPr defTabSz="685800"/>
            <a:r>
              <a:rPr lang="en-US" sz="2700" b="1" dirty="0">
                <a:solidFill>
                  <a:srgbClr val="202020"/>
                </a:solidFill>
                <a:highlight>
                  <a:srgbClr val="FFFFFF"/>
                </a:highlight>
                <a:latin typeface="Calibri" panose="020F0502020204030204" pitchFamily="34" charset="0"/>
                <a:ea typeface="Calibri" panose="020F0502020204030204" pitchFamily="34" charset="0"/>
                <a:cs typeface="Calibri" panose="020F0502020204030204" pitchFamily="34" charset="0"/>
              </a:rPr>
              <a:t>Macroscopic: Geospatial patterns</a:t>
            </a:r>
            <a:endParaRPr lang="en-US" sz="27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Picture 4">
            <a:extLst>
              <a:ext uri="{FF2B5EF4-FFF2-40B4-BE49-F238E27FC236}">
                <a16:creationId xmlns:a16="http://schemas.microsoft.com/office/drawing/2014/main" id="{A65C4C93-423F-D25F-4B76-D03BA78DB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3848" y="3268664"/>
            <a:ext cx="7328153" cy="42610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8CCD45-17D1-0BAA-09B8-B0607A319E26}"/>
              </a:ext>
            </a:extLst>
          </p:cNvPr>
          <p:cNvSpPr txBox="1"/>
          <p:nvPr/>
        </p:nvSpPr>
        <p:spPr>
          <a:xfrm>
            <a:off x="10480395" y="7395787"/>
            <a:ext cx="6858000" cy="323165"/>
          </a:xfrm>
          <a:prstGeom prst="rect">
            <a:avLst/>
          </a:prstGeom>
          <a:noFill/>
        </p:spPr>
        <p:txBody>
          <a:bodyPr wrap="square">
            <a:spAutoFit/>
          </a:bodyPr>
          <a:lstStyle/>
          <a:p>
            <a:pPr defTabSz="685800"/>
            <a:r>
              <a:rPr lang="en-US" sz="1500" dirty="0">
                <a:solidFill>
                  <a:srgbClr val="000000"/>
                </a:solidFill>
                <a:latin typeface="Calibri" panose="020F0502020204030204" pitchFamily="34" charset="0"/>
                <a:ea typeface="Calibri" panose="020F0502020204030204" pitchFamily="34" charset="0"/>
                <a:cs typeface="Calibri" panose="020F0502020204030204" pitchFamily="34" charset="0"/>
              </a:rPr>
              <a:t>Alexandre 2022 Frontiers in public health</a:t>
            </a:r>
          </a:p>
        </p:txBody>
      </p:sp>
      <p:sp>
        <p:nvSpPr>
          <p:cNvPr id="11" name="TextBox 10">
            <a:extLst>
              <a:ext uri="{FF2B5EF4-FFF2-40B4-BE49-F238E27FC236}">
                <a16:creationId xmlns:a16="http://schemas.microsoft.com/office/drawing/2014/main" id="{710E1D61-6FB4-6704-A964-DC6FB1CE34E4}"/>
              </a:ext>
            </a:extLst>
          </p:cNvPr>
          <p:cNvSpPr txBox="1"/>
          <p:nvPr/>
        </p:nvSpPr>
        <p:spPr>
          <a:xfrm>
            <a:off x="8171533" y="7765118"/>
            <a:ext cx="492443" cy="830997"/>
          </a:xfrm>
          <a:prstGeom prst="rect">
            <a:avLst/>
          </a:prstGeom>
          <a:noFill/>
        </p:spPr>
        <p:txBody>
          <a:bodyPr wrap="none" rtlCol="0">
            <a:spAutoFit/>
          </a:bodyPr>
          <a:lstStyle/>
          <a:p>
            <a:pPr defTabSz="685800"/>
            <a:r>
              <a:rPr lang="en-US" sz="4800" b="1" dirty="0">
                <a:solidFill>
                  <a:srgbClr val="000000"/>
                </a:solidFill>
                <a:latin typeface="Palatino Linotype"/>
              </a:rPr>
              <a:t>+</a:t>
            </a:r>
          </a:p>
        </p:txBody>
      </p:sp>
    </p:spTree>
    <p:extLst>
      <p:ext uri="{BB962C8B-B14F-4D97-AF65-F5344CB8AC3E}">
        <p14:creationId xmlns:p14="http://schemas.microsoft.com/office/powerpoint/2010/main" val="1831920915"/>
      </p:ext>
    </p:extLst>
  </p:cSld>
  <p:clrMapOvr>
    <a:masterClrMapping/>
  </p:clrMapOvr>
  <p:transition spd="med" advClick="0" advTm="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E08B249-9FD8-023C-7A4D-91D3B6218A58}"/>
              </a:ext>
            </a:extLst>
          </p:cNvPr>
          <p:cNvSpPr>
            <a:spLocks noGrp="1"/>
          </p:cNvSpPr>
          <p:nvPr>
            <p:ph type="title"/>
          </p:nvPr>
        </p:nvSpPr>
        <p:spPr>
          <a:xfrm>
            <a:off x="3047820" y="2"/>
            <a:ext cx="11830050" cy="1125747"/>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Research Plan</a:t>
            </a:r>
          </a:p>
        </p:txBody>
      </p:sp>
      <p:sp>
        <p:nvSpPr>
          <p:cNvPr id="14" name="Content Placeholder 2">
            <a:extLst>
              <a:ext uri="{FF2B5EF4-FFF2-40B4-BE49-F238E27FC236}">
                <a16:creationId xmlns:a16="http://schemas.microsoft.com/office/drawing/2014/main" id="{839565E5-33BF-C4C3-9250-63705DE286E3}"/>
              </a:ext>
            </a:extLst>
          </p:cNvPr>
          <p:cNvSpPr txBox="1">
            <a:spLocks/>
          </p:cNvSpPr>
          <p:nvPr/>
        </p:nvSpPr>
        <p:spPr>
          <a:xfrm>
            <a:off x="2666910" y="1125749"/>
            <a:ext cx="12954180" cy="7662042"/>
          </a:xfrm>
          <a:prstGeom prst="rect">
            <a:avLst/>
          </a:prstGeom>
        </p:spPr>
        <p:txBody>
          <a:bodyPr>
            <a:normAutofit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2D2E2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54565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54565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54565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385763" indent="-385763" defTabSz="514350"/>
            <a:r>
              <a:rPr lang="en-US" sz="3000" b="1" dirty="0">
                <a:solidFill>
                  <a:srgbClr val="000000"/>
                </a:solidFill>
                <a:latin typeface="Calibri" panose="020F0502020204030204" pitchFamily="34" charset="0"/>
                <a:ea typeface="Calibri" panose="020F0502020204030204" pitchFamily="34" charset="0"/>
                <a:cs typeface="Calibri" panose="020F0502020204030204" pitchFamily="34" charset="0"/>
              </a:rPr>
              <a:t>To integrate Macroscopic and Microcosmic factors</a:t>
            </a:r>
          </a:p>
          <a:p>
            <a:pPr marL="835820" lvl="1" indent="-321470" defTabSz="514350"/>
            <a:r>
              <a:rPr lang="en-US" sz="2400" b="1" dirty="0">
                <a:latin typeface="Calibri" panose="020F0502020204030204" pitchFamily="34" charset="0"/>
                <a:ea typeface="Calibri" panose="020F0502020204030204" pitchFamily="34" charset="0"/>
                <a:cs typeface="Calibri" panose="020F0502020204030204" pitchFamily="34" charset="0"/>
              </a:rPr>
              <a:t>Epidemic Modeling with Spatial Constraints</a:t>
            </a:r>
            <a:r>
              <a:rPr lang="en-US" sz="2400" dirty="0">
                <a:latin typeface="Calibri" panose="020F0502020204030204" pitchFamily="34" charset="0"/>
                <a:ea typeface="Calibri" panose="020F0502020204030204" pitchFamily="34" charset="0"/>
                <a:cs typeface="Calibri" panose="020F0502020204030204" pitchFamily="34" charset="0"/>
              </a:rPr>
              <a:t>: Integrate traditional epidemiological models, such as the SIR with spatial graph structures. </a:t>
            </a:r>
          </a:p>
          <a:p>
            <a:pPr marL="385763" indent="-385763" defTabSz="514350"/>
            <a:r>
              <a:rPr lang="en-US" sz="3000" b="1" dirty="0">
                <a:solidFill>
                  <a:srgbClr val="000000"/>
                </a:solidFill>
                <a:latin typeface="Calibri" panose="020F0502020204030204" pitchFamily="34" charset="0"/>
                <a:ea typeface="Calibri" panose="020F0502020204030204" pitchFamily="34" charset="0"/>
                <a:cs typeface="Calibri" panose="020F0502020204030204" pitchFamily="34" charset="0"/>
              </a:rPr>
              <a:t>To reduce the data demand</a:t>
            </a:r>
          </a:p>
          <a:p>
            <a:pPr marL="835820" lvl="1" indent="-321470" defTabSz="514350"/>
            <a:r>
              <a:rPr lang="en-US" sz="2400" b="1" dirty="0">
                <a:latin typeface="Calibri" panose="020F0502020204030204" pitchFamily="34" charset="0"/>
                <a:ea typeface="Calibri" panose="020F0502020204030204" pitchFamily="34" charset="0"/>
                <a:cs typeface="Calibri" panose="020F0502020204030204" pitchFamily="34" charset="0"/>
              </a:rPr>
              <a:t>Bayesian Inference for spatial graph</a:t>
            </a:r>
            <a:r>
              <a:rPr lang="en-US" sz="2400" dirty="0">
                <a:latin typeface="Calibri" panose="020F0502020204030204" pitchFamily="34" charset="0"/>
                <a:ea typeface="Calibri" panose="020F0502020204030204" pitchFamily="34" charset="0"/>
                <a:cs typeface="Calibri" panose="020F0502020204030204" pitchFamily="34" charset="0"/>
              </a:rPr>
              <a:t>: Employ Bayesian inference techniques to quantify the uncertainty in disease spreading predictions and model parameters. This could involve developing hierarchical Bayesian models or using Markov Chain Monte Carlo (MCMC) methods to estimate posterior distributions over the model parameters, accounting for spatial and temporal uncertainties.</a:t>
            </a:r>
          </a:p>
          <a:p>
            <a:pPr marL="385763" indent="-385763" defTabSz="514350"/>
            <a:r>
              <a:rPr lang="en-US" sz="3000" b="1" dirty="0">
                <a:solidFill>
                  <a:srgbClr val="000000"/>
                </a:solidFill>
                <a:latin typeface="Calibri" panose="020F0502020204030204" pitchFamily="34" charset="0"/>
                <a:ea typeface="Calibri" panose="020F0502020204030204" pitchFamily="34" charset="0"/>
                <a:cs typeface="Calibri" panose="020F0502020204030204" pitchFamily="34" charset="0"/>
              </a:rPr>
              <a:t>To unify and utilize different data granularities</a:t>
            </a:r>
          </a:p>
          <a:p>
            <a:pPr marL="835820" lvl="1" indent="-321470" defTabSz="514350"/>
            <a:r>
              <a:rPr lang="en-US" sz="2400" b="1" dirty="0">
                <a:latin typeface="Calibri" panose="020F0502020204030204" pitchFamily="34" charset="0"/>
                <a:ea typeface="Calibri" panose="020F0502020204030204" pitchFamily="34" charset="0"/>
                <a:cs typeface="Calibri" panose="020F0502020204030204" pitchFamily="34" charset="0"/>
              </a:rPr>
              <a:t>Multi-Scale Modeling</a:t>
            </a:r>
            <a:r>
              <a:rPr lang="en-US" sz="2400" dirty="0">
                <a:latin typeface="Calibri" panose="020F0502020204030204" pitchFamily="34" charset="0"/>
                <a:ea typeface="Calibri" panose="020F0502020204030204" pitchFamily="34" charset="0"/>
                <a:cs typeface="Calibri" panose="020F0502020204030204" pitchFamily="34" charset="0"/>
              </a:rPr>
              <a:t>: Develop multi-scale models that capture disease spreading at different spatial resolutions, from individual-level interactions to regional or global-scale dynamics. This could maximize the utilization of data collected from </a:t>
            </a:r>
            <a:r>
              <a:rPr lang="en-US" sz="2400">
                <a:latin typeface="Calibri" panose="020F0502020204030204" pitchFamily="34" charset="0"/>
                <a:ea typeface="Calibri" panose="020F0502020204030204" pitchFamily="34" charset="0"/>
                <a:cs typeface="Calibri" panose="020F0502020204030204" pitchFamily="34" charset="0"/>
              </a:rPr>
              <a:t>every level. </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385763" indent="-385763" defTabSz="514350"/>
            <a:r>
              <a:rPr lang="en-US" sz="3600" b="1" dirty="0">
                <a:solidFill>
                  <a:srgbClr val="000000"/>
                </a:solidFill>
                <a:latin typeface="Calibri" panose="020F0502020204030204" pitchFamily="34" charset="0"/>
                <a:ea typeface="Calibri" panose="020F0502020204030204" pitchFamily="34" charset="0"/>
                <a:cs typeface="Calibri" panose="020F0502020204030204" pitchFamily="34" charset="0"/>
              </a:rPr>
              <a:t>To provide scientific conclusion</a:t>
            </a:r>
          </a:p>
          <a:p>
            <a:pPr marL="835820" lvl="1" indent="-321470" defTabSz="514350"/>
            <a:r>
              <a:rPr lang="en-US" sz="2400" b="1" dirty="0">
                <a:latin typeface="Calibri" panose="020F0502020204030204" pitchFamily="34" charset="0"/>
                <a:ea typeface="Calibri" panose="020F0502020204030204" pitchFamily="34" charset="0"/>
                <a:cs typeface="Calibri" panose="020F0502020204030204" pitchFamily="34" charset="0"/>
              </a:rPr>
              <a:t>Causal Inference and Intervention Modeling</a:t>
            </a:r>
            <a:r>
              <a:rPr lang="en-US" sz="2400" dirty="0">
                <a:latin typeface="Calibri" panose="020F0502020204030204" pitchFamily="34" charset="0"/>
                <a:ea typeface="Calibri" panose="020F0502020204030204" pitchFamily="34" charset="0"/>
                <a:cs typeface="Calibri" panose="020F0502020204030204" pitchFamily="34" charset="0"/>
              </a:rPr>
              <a:t>: Explore causal inference techniques to identify the causal factors and interventions that can effectively mitigate disease spreading in spatial networks. This could involve methods like causal graphical models, counterfactual reasoning, or structural equation modeling, enabling the development of targeted interventions and policy recommendations.</a:t>
            </a:r>
          </a:p>
        </p:txBody>
      </p:sp>
    </p:spTree>
    <p:extLst>
      <p:ext uri="{BB962C8B-B14F-4D97-AF65-F5344CB8AC3E}">
        <p14:creationId xmlns:p14="http://schemas.microsoft.com/office/powerpoint/2010/main" val="3732830912"/>
      </p:ext>
    </p:extLst>
  </p:cSld>
  <p:clrMapOvr>
    <a:masterClrMapping/>
  </p:clrMapOvr>
  <p:transition spd="med" advClick="0" advTm="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s Map Outline Images – Browse 175,387 Stock Photos, Vectors, and Video |  Adobe Stock">
            <a:extLst>
              <a:ext uri="{FF2B5EF4-FFF2-40B4-BE49-F238E27FC236}">
                <a16:creationId xmlns:a16="http://schemas.microsoft.com/office/drawing/2014/main" id="{E2C2785C-08CA-CC5C-5800-B835851850AA}"/>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1992" y="318629"/>
            <a:ext cx="17917039" cy="97434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0+ Mississippi State Outline Stock Illustrations, Royalty ...">
            <a:extLst>
              <a:ext uri="{FF2B5EF4-FFF2-40B4-BE49-F238E27FC236}">
                <a16:creationId xmlns:a16="http://schemas.microsoft.com/office/drawing/2014/main" id="{FB02FBE5-8DED-506A-10F4-413DAB4DC441}"/>
              </a:ext>
            </a:extLst>
          </p:cNvPr>
          <p:cNvPicPr>
            <a:picLocks noChangeAspect="1" noChangeArrowheads="1"/>
          </p:cNvPicPr>
          <p:nvPr/>
        </p:nvPicPr>
        <p:blipFill>
          <a:blip r:embed="rId4">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39343" y="5625127"/>
            <a:ext cx="3431092" cy="27471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BE84B8-EB0B-88B0-CD42-07DD8FBCA189}"/>
              </a:ext>
            </a:extLst>
          </p:cNvPr>
          <p:cNvPicPr>
            <a:picLocks noChangeAspect="1"/>
          </p:cNvPicPr>
          <p:nvPr/>
        </p:nvPicPr>
        <p:blipFill rotWithShape="1">
          <a:blip r:embed="rId5"/>
          <a:srcRect l="31985" r="14978" b="2"/>
          <a:stretch/>
        </p:blipFill>
        <p:spPr>
          <a:xfrm>
            <a:off x="8387056" y="6867909"/>
            <a:ext cx="2154713" cy="2369358"/>
          </a:xfrm>
          <a:prstGeom prst="ellipse">
            <a:avLst/>
          </a:prstGeom>
        </p:spPr>
      </p:pic>
      <p:sp>
        <p:nvSpPr>
          <p:cNvPr id="5" name="Freeform 3">
            <a:extLst>
              <a:ext uri="{FF2B5EF4-FFF2-40B4-BE49-F238E27FC236}">
                <a16:creationId xmlns:a16="http://schemas.microsoft.com/office/drawing/2014/main" id="{74E127B6-770A-A0B9-D648-71E30217934B}"/>
              </a:ext>
            </a:extLst>
          </p:cNvPr>
          <p:cNvSpPr/>
          <p:nvPr/>
        </p:nvSpPr>
        <p:spPr>
          <a:xfrm>
            <a:off x="12000453" y="4661873"/>
            <a:ext cx="2577645" cy="1967850"/>
          </a:xfrm>
          <a:prstGeom prst="ellipse">
            <a:avLst/>
          </a:prstGeom>
          <a:blipFill>
            <a:blip r:embed="rId6"/>
            <a:stretch>
              <a:fillRect/>
            </a:stretch>
          </a:blipFill>
        </p:spPr>
        <p:txBody>
          <a:bodyPr/>
          <a:lstStyle/>
          <a:p>
            <a:endParaRPr lang="en-US"/>
          </a:p>
        </p:txBody>
      </p:sp>
      <p:sp>
        <p:nvSpPr>
          <p:cNvPr id="6" name="Freeform 3">
            <a:extLst>
              <a:ext uri="{FF2B5EF4-FFF2-40B4-BE49-F238E27FC236}">
                <a16:creationId xmlns:a16="http://schemas.microsoft.com/office/drawing/2014/main" id="{7C0BC86B-6FBE-F9F8-8701-89A21C05E997}"/>
              </a:ext>
            </a:extLst>
          </p:cNvPr>
          <p:cNvSpPr/>
          <p:nvPr/>
        </p:nvSpPr>
        <p:spPr>
          <a:xfrm>
            <a:off x="8534400" y="4316854"/>
            <a:ext cx="2461111" cy="2234527"/>
          </a:xfrm>
          <a:prstGeom prst="ellipse">
            <a:avLst/>
          </a:prstGeom>
          <a:blipFill>
            <a:blip r:embed="rId7"/>
            <a:stretch>
              <a:fillRect l="1" r="-182120"/>
            </a:stretch>
          </a:blipFill>
        </p:spPr>
        <p:txBody>
          <a:bodyPr/>
          <a:lstStyle/>
          <a:p>
            <a:endParaRPr lang="en-US"/>
          </a:p>
        </p:txBody>
      </p:sp>
      <p:sp>
        <p:nvSpPr>
          <p:cNvPr id="7" name="Freeform 2">
            <a:extLst>
              <a:ext uri="{FF2B5EF4-FFF2-40B4-BE49-F238E27FC236}">
                <a16:creationId xmlns:a16="http://schemas.microsoft.com/office/drawing/2014/main" id="{27362D58-97A5-4CE0-4AD7-BBFEC476E7E8}"/>
              </a:ext>
            </a:extLst>
          </p:cNvPr>
          <p:cNvSpPr/>
          <p:nvPr/>
        </p:nvSpPr>
        <p:spPr>
          <a:xfrm>
            <a:off x="11936494" y="6632846"/>
            <a:ext cx="2449145" cy="2369358"/>
          </a:xfrm>
          <a:prstGeom prst="ellipse">
            <a:avLst/>
          </a:prstGeom>
          <a:blipFill>
            <a:blip r:embed="rId8"/>
            <a:stretch>
              <a:fillRect l="-44543" r="-32582" b="-21917"/>
            </a:stretch>
          </a:blipFill>
        </p:spPr>
        <p:txBody>
          <a:bodyPr/>
          <a:lstStyle/>
          <a:p>
            <a:endParaRPr lang="en-US"/>
          </a:p>
        </p:txBody>
      </p:sp>
      <p:sp>
        <p:nvSpPr>
          <p:cNvPr id="8" name="TextBox 7">
            <a:extLst>
              <a:ext uri="{FF2B5EF4-FFF2-40B4-BE49-F238E27FC236}">
                <a16:creationId xmlns:a16="http://schemas.microsoft.com/office/drawing/2014/main" id="{EA72F5E2-5CEB-AB1A-1996-A7559193ABB9}"/>
              </a:ext>
            </a:extLst>
          </p:cNvPr>
          <p:cNvSpPr txBox="1"/>
          <p:nvPr/>
        </p:nvSpPr>
        <p:spPr>
          <a:xfrm>
            <a:off x="1600200" y="1049733"/>
            <a:ext cx="7285290" cy="449353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3200" dirty="0">
                <a:latin typeface="Berlin Sans FB" panose="020E0602020502020306" pitchFamily="34" charset="0"/>
              </a:rPr>
              <a:t>Mississippi #1 in catfish production in U.S. (39,000 acres).</a:t>
            </a:r>
          </a:p>
          <a:p>
            <a:pPr marL="342900" indent="-342900">
              <a:spcAft>
                <a:spcPts val="1200"/>
              </a:spcAft>
              <a:buFont typeface="Arial" panose="020B0604020202020204" pitchFamily="34" charset="0"/>
              <a:buChar char="•"/>
            </a:pPr>
            <a:r>
              <a:rPr lang="en-US" sz="3200" i="0" dirty="0">
                <a:solidFill>
                  <a:srgbClr val="001D35"/>
                </a:solidFill>
                <a:effectLst/>
                <a:highlight>
                  <a:srgbClr val="FFFFFF"/>
                </a:highlight>
                <a:latin typeface="Berlin Sans FB" panose="020E0602020502020306" pitchFamily="34" charset="0"/>
              </a:rPr>
              <a:t>&gt;$200 million annually </a:t>
            </a:r>
            <a:r>
              <a:rPr lang="en-US" sz="3200" dirty="0">
                <a:solidFill>
                  <a:srgbClr val="001D35"/>
                </a:solidFill>
                <a:highlight>
                  <a:srgbClr val="FFFFFF"/>
                </a:highlight>
                <a:latin typeface="Berlin Sans FB" panose="020E0602020502020306" pitchFamily="34" charset="0"/>
              </a:rPr>
              <a:t>contributed to Mississippi agriculture by h</a:t>
            </a:r>
            <a:r>
              <a:rPr lang="en-US" sz="3200" i="0" dirty="0">
                <a:solidFill>
                  <a:srgbClr val="001D35"/>
                </a:solidFill>
                <a:effectLst/>
                <a:highlight>
                  <a:srgbClr val="FFFFFF"/>
                </a:highlight>
                <a:latin typeface="Berlin Sans FB" panose="020E0602020502020306" pitchFamily="34" charset="0"/>
              </a:rPr>
              <a:t>oneybees.</a:t>
            </a:r>
          </a:p>
          <a:p>
            <a:pPr marL="342900" indent="-342900">
              <a:spcAft>
                <a:spcPts val="1200"/>
              </a:spcAft>
              <a:buFont typeface="Arial" panose="020B0604020202020204" pitchFamily="34" charset="0"/>
              <a:buChar char="•"/>
            </a:pPr>
            <a:r>
              <a:rPr lang="en-US" sz="3200" dirty="0">
                <a:solidFill>
                  <a:srgbClr val="040C28"/>
                </a:solidFill>
                <a:latin typeface="Berlin Sans FB" panose="020E0602020502020306" pitchFamily="34" charset="0"/>
              </a:rPr>
              <a:t>~</a:t>
            </a:r>
            <a:r>
              <a:rPr lang="en-US" sz="3200" i="0" dirty="0">
                <a:solidFill>
                  <a:srgbClr val="040C28"/>
                </a:solidFill>
                <a:effectLst/>
                <a:latin typeface="Berlin Sans FB" panose="020E0602020502020306" pitchFamily="34" charset="0"/>
              </a:rPr>
              <a:t>910,000 head of cattle on 15,980 farms in Mississippi.</a:t>
            </a:r>
          </a:p>
          <a:p>
            <a:pPr marL="342900" indent="-342900">
              <a:spcAft>
                <a:spcPts val="1200"/>
              </a:spcAft>
              <a:buFont typeface="Arial" panose="020B0604020202020204" pitchFamily="34" charset="0"/>
              <a:buChar char="•"/>
            </a:pPr>
            <a:r>
              <a:rPr lang="en-US" sz="3200" i="0" dirty="0">
                <a:solidFill>
                  <a:srgbClr val="040C28"/>
                </a:solidFill>
                <a:effectLst/>
                <a:latin typeface="Berlin Sans FB" panose="020E0602020502020306" pitchFamily="34" charset="0"/>
              </a:rPr>
              <a:t>Mississippi #10 in US broiler production, &gt;715 million broilers</a:t>
            </a:r>
            <a:endParaRPr lang="en-US" sz="3200" dirty="0">
              <a:latin typeface="Berlin Sans FB" panose="020E0602020502020306" pitchFamily="34" charset="0"/>
            </a:endParaRPr>
          </a:p>
        </p:txBody>
      </p:sp>
      <p:pic>
        <p:nvPicPr>
          <p:cNvPr id="2054" name="Picture 6" descr="Mississippi-State-Bulldog-Logo-Single ...">
            <a:extLst>
              <a:ext uri="{FF2B5EF4-FFF2-40B4-BE49-F238E27FC236}">
                <a16:creationId xmlns:a16="http://schemas.microsoft.com/office/drawing/2014/main" id="{DD0A4412-DE04-B9BE-D345-A51BF7B566F4}"/>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20764" y="6429664"/>
            <a:ext cx="466436" cy="46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858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4AB4E9-DBAD-2845-8DEF-DF98C6810056}"/>
              </a:ext>
            </a:extLst>
          </p:cNvPr>
          <p:cNvSpPr txBox="1"/>
          <p:nvPr/>
        </p:nvSpPr>
        <p:spPr>
          <a:xfrm>
            <a:off x="508416" y="2122842"/>
            <a:ext cx="13411201" cy="8164158"/>
          </a:xfrm>
          <a:prstGeom prst="rect">
            <a:avLst/>
          </a:prstGeom>
          <a:noFill/>
        </p:spPr>
        <p:txBody>
          <a:bodyPr wrap="square">
            <a:spAutoFit/>
          </a:bodyPr>
          <a:lstStyle/>
          <a:p>
            <a:pPr lvl="1">
              <a:lnSpc>
                <a:spcPct val="114000"/>
              </a:lnSpc>
            </a:pPr>
            <a:r>
              <a:rPr lang="en-US" sz="2800" b="1" dirty="0">
                <a:solidFill>
                  <a:srgbClr val="2B2C30"/>
                </a:solidFill>
              </a:rPr>
              <a:t>Investigators: Melanie Boudreau, Garrett Street, Mike Sandel, Peter Allen (MSU-WFA)</a:t>
            </a:r>
          </a:p>
          <a:p>
            <a:pPr lvl="1">
              <a:lnSpc>
                <a:spcPct val="114000"/>
              </a:lnSpc>
            </a:pPr>
            <a:r>
              <a:rPr lang="en-US" sz="2800" b="1" dirty="0">
                <a:solidFill>
                  <a:srgbClr val="2B2C30"/>
                </a:solidFill>
              </a:rPr>
              <a:t>                          Brian Ott (USDA-ARS)</a:t>
            </a:r>
          </a:p>
          <a:p>
            <a:pPr lvl="1">
              <a:lnSpc>
                <a:spcPct val="114000"/>
              </a:lnSpc>
            </a:pPr>
            <a:r>
              <a:rPr lang="en-US" sz="2800" b="1" dirty="0">
                <a:solidFill>
                  <a:srgbClr val="2B2C30"/>
                </a:solidFill>
              </a:rPr>
              <a:t>                          Matthew Griffin (MSU-CVM) </a:t>
            </a:r>
          </a:p>
          <a:p>
            <a:pPr lvl="1">
              <a:lnSpc>
                <a:spcPct val="114000"/>
              </a:lnSpc>
            </a:pPr>
            <a:endParaRPr lang="en-US" sz="2800" b="1" dirty="0">
              <a:solidFill>
                <a:srgbClr val="2B2C30"/>
              </a:solidFill>
            </a:endParaRPr>
          </a:p>
          <a:p>
            <a:pPr lvl="1">
              <a:lnSpc>
                <a:spcPct val="114000"/>
              </a:lnSpc>
            </a:pPr>
            <a:r>
              <a:rPr lang="en-US" sz="2800" b="1" dirty="0">
                <a:solidFill>
                  <a:srgbClr val="2B2C30"/>
                </a:solidFill>
              </a:rPr>
              <a:t>Project: </a:t>
            </a:r>
            <a:r>
              <a:rPr lang="en-US" sz="2800" i="1" dirty="0">
                <a:solidFill>
                  <a:srgbClr val="2B2C30"/>
                </a:solidFill>
              </a:rPr>
              <a:t>Seeing Through the Murky Waters: Understanding Catfish Disease Susceptibility as a Function of Behavior and Pond Environmental Conditions</a:t>
            </a:r>
          </a:p>
          <a:p>
            <a:pPr lvl="1">
              <a:lnSpc>
                <a:spcPct val="114000"/>
              </a:lnSpc>
            </a:pPr>
            <a:endParaRPr lang="en-US" sz="2400" dirty="0">
              <a:solidFill>
                <a:srgbClr val="2B2C30"/>
              </a:solidFill>
            </a:endParaRPr>
          </a:p>
          <a:p>
            <a:pPr lvl="1">
              <a:lnSpc>
                <a:spcPct val="114000"/>
              </a:lnSpc>
            </a:pPr>
            <a:r>
              <a:rPr lang="en-US" sz="2800" b="1" dirty="0">
                <a:solidFill>
                  <a:srgbClr val="2B2C30"/>
                </a:solidFill>
              </a:rPr>
              <a:t>Objectives</a:t>
            </a:r>
            <a:r>
              <a:rPr lang="en-US" sz="2800" dirty="0">
                <a:solidFill>
                  <a:srgbClr val="2B2C30"/>
                </a:solidFill>
              </a:rPr>
              <a:t>: </a:t>
            </a:r>
          </a:p>
          <a:p>
            <a:pPr lvl="1">
              <a:lnSpc>
                <a:spcPct val="114000"/>
              </a:lnSpc>
            </a:pPr>
            <a:endParaRPr lang="en-US" sz="2800" dirty="0">
              <a:solidFill>
                <a:srgbClr val="2B2C30"/>
              </a:solidFill>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#1:</a:t>
            </a:r>
            <a:r>
              <a:rPr lang="en-US" sz="2400" kern="100" dirty="0">
                <a:effectLst/>
                <a:ea typeface="Calibri" panose="020F0502020204030204" pitchFamily="34" charset="0"/>
                <a:cs typeface="Times New Roman" panose="02020603050405020304" pitchFamily="18" charset="0"/>
              </a:rPr>
              <a:t> Calibrate and translate accelerometer signals and acoustic recorders to identify behaviors and track catfish movement throughout ponds</a:t>
            </a: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a:t>
            </a: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#2:</a:t>
            </a:r>
            <a:r>
              <a:rPr lang="en-US" sz="2400" kern="100" dirty="0">
                <a:effectLst/>
                <a:ea typeface="Calibri" panose="020F0502020204030204" pitchFamily="34" charset="0"/>
                <a:cs typeface="Times New Roman" panose="02020603050405020304" pitchFamily="18" charset="0"/>
              </a:rPr>
              <a:t> Quantify catfish behavior, physiology, and movement in relation to environmental conditions (e.g. low oxygen) in pond environments </a:t>
            </a: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a:t>
            </a: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#3:</a:t>
            </a:r>
            <a:r>
              <a:rPr lang="en-US" sz="2400" kern="100" dirty="0">
                <a:effectLst/>
                <a:ea typeface="Calibri" panose="020F0502020204030204" pitchFamily="34" charset="0"/>
                <a:cs typeface="Times New Roman" panose="02020603050405020304" pitchFamily="18" charset="0"/>
              </a:rPr>
              <a:t> </a:t>
            </a:r>
            <a:r>
              <a:rPr lang="en-US" sz="2400" kern="100" dirty="0">
                <a:solidFill>
                  <a:srgbClr val="202020"/>
                </a:solidFill>
                <a:effectLst/>
                <a:highlight>
                  <a:srgbClr val="FFFFFF"/>
                </a:highlight>
                <a:ea typeface="Calibri" panose="020F0502020204030204" pitchFamily="34" charset="0"/>
                <a:cs typeface="Times New Roman" panose="02020603050405020304" pitchFamily="18" charset="0"/>
              </a:rPr>
              <a:t>Quantify disease community composition in ponds over time (in water and on fish)</a:t>
            </a: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a:t>
            </a: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#4:</a:t>
            </a:r>
            <a:r>
              <a:rPr lang="en-US" sz="2400" kern="100" dirty="0">
                <a:effectLst/>
                <a:ea typeface="Calibri" panose="020F0502020204030204" pitchFamily="34" charset="0"/>
                <a:cs typeface="Times New Roman" panose="02020603050405020304" pitchFamily="18" charset="0"/>
              </a:rPr>
              <a:t> Quantify the role of the environment and catfish responses in disease susceptibility</a:t>
            </a:r>
          </a:p>
          <a:p>
            <a:pPr lvl="1">
              <a:lnSpc>
                <a:spcPct val="114000"/>
              </a:lnSpc>
            </a:pPr>
            <a:endParaRPr lang="en-US" sz="2400" dirty="0">
              <a:solidFill>
                <a:srgbClr val="2B2C30"/>
              </a:solidFill>
            </a:endParaRPr>
          </a:p>
        </p:txBody>
      </p:sp>
      <p:pic>
        <p:nvPicPr>
          <p:cNvPr id="6" name="Picture 5">
            <a:extLst>
              <a:ext uri="{FF2B5EF4-FFF2-40B4-BE49-F238E27FC236}">
                <a16:creationId xmlns:a16="http://schemas.microsoft.com/office/drawing/2014/main" id="{6653AB60-C8A8-D3D3-DDCD-5C58AB7A05DB}"/>
              </a:ext>
            </a:extLst>
          </p:cNvPr>
          <p:cNvPicPr>
            <a:picLocks noChangeAspect="1"/>
          </p:cNvPicPr>
          <p:nvPr/>
        </p:nvPicPr>
        <p:blipFill rotWithShape="1">
          <a:blip r:embed="rId2"/>
          <a:srcRect l="31985" r="14978" b="2"/>
          <a:stretch/>
        </p:blipFill>
        <p:spPr>
          <a:xfrm>
            <a:off x="14041090" y="213610"/>
            <a:ext cx="4088517" cy="4495800"/>
          </a:xfrm>
          <a:prstGeom prst="ellipse">
            <a:avLst/>
          </a:prstGeom>
        </p:spPr>
      </p:pic>
      <p:sp>
        <p:nvSpPr>
          <p:cNvPr id="7" name="Freeform 2">
            <a:extLst>
              <a:ext uri="{FF2B5EF4-FFF2-40B4-BE49-F238E27FC236}">
                <a16:creationId xmlns:a16="http://schemas.microsoft.com/office/drawing/2014/main" id="{45256DB7-A01C-97DD-B85F-7C83AE0BBCB5}"/>
              </a:ext>
            </a:extLst>
          </p:cNvPr>
          <p:cNvSpPr/>
          <p:nvPr/>
        </p:nvSpPr>
        <p:spPr>
          <a:xfrm>
            <a:off x="533400" y="435964"/>
            <a:ext cx="7239000" cy="1049936"/>
          </a:xfrm>
          <a:custGeom>
            <a:avLst/>
            <a:gdLst/>
            <a:ahLst/>
            <a:cxnLst/>
            <a:rect l="l" t="t" r="r" b="b"/>
            <a:pathLst>
              <a:path w="6076470" h="856135">
                <a:moveTo>
                  <a:pt x="0" y="0"/>
                </a:moveTo>
                <a:lnTo>
                  <a:pt x="6076470" y="0"/>
                </a:lnTo>
                <a:lnTo>
                  <a:pt x="6076470" y="856135"/>
                </a:lnTo>
                <a:lnTo>
                  <a:pt x="0" y="856135"/>
                </a:lnTo>
                <a:lnTo>
                  <a:pt x="0" y="0"/>
                </a:lnTo>
                <a:close/>
              </a:path>
            </a:pathLst>
          </a:custGeom>
          <a:blipFill>
            <a:blip r:embed="rId3"/>
            <a:stretch>
              <a:fillRect/>
            </a:stretch>
          </a:blipFill>
          <a:ln cap="sq">
            <a:noFill/>
            <a:prstDash val="solid"/>
            <a:miter/>
          </a:ln>
        </p:spPr>
        <p:txBody>
          <a:bodyPr/>
          <a:lstStyle/>
          <a:p>
            <a:endParaRPr lang="en-US" dirty="0"/>
          </a:p>
        </p:txBody>
      </p:sp>
      <p:pic>
        <p:nvPicPr>
          <p:cNvPr id="8" name="Picture 7">
            <a:extLst>
              <a:ext uri="{FF2B5EF4-FFF2-40B4-BE49-F238E27FC236}">
                <a16:creationId xmlns:a16="http://schemas.microsoft.com/office/drawing/2014/main" id="{FCE0454F-05D2-1E0B-BEEC-43B1FE6017B2}"/>
              </a:ext>
            </a:extLst>
          </p:cNvPr>
          <p:cNvPicPr>
            <a:picLocks noChangeAspect="1"/>
          </p:cNvPicPr>
          <p:nvPr/>
        </p:nvPicPr>
        <p:blipFill rotWithShape="1">
          <a:blip r:embed="rId4"/>
          <a:srcRect r="47185"/>
          <a:stretch/>
        </p:blipFill>
        <p:spPr>
          <a:xfrm>
            <a:off x="14041090" y="4944472"/>
            <a:ext cx="3993203" cy="5158274"/>
          </a:xfrm>
          <a:prstGeom prst="ellipse">
            <a:avLst/>
          </a:prstGeom>
        </p:spPr>
      </p:pic>
    </p:spTree>
    <p:extLst>
      <p:ext uri="{BB962C8B-B14F-4D97-AF65-F5344CB8AC3E}">
        <p14:creationId xmlns:p14="http://schemas.microsoft.com/office/powerpoint/2010/main" val="3606537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9141F-B009-4B31-B5E5-E9BEDE7DBC9C}"/>
              </a:ext>
            </a:extLst>
          </p:cNvPr>
          <p:cNvSpPr>
            <a:spLocks noGrp="1"/>
          </p:cNvSpPr>
          <p:nvPr>
            <p:ph idx="1"/>
          </p:nvPr>
        </p:nvSpPr>
        <p:spPr>
          <a:xfrm>
            <a:off x="295847" y="2194479"/>
            <a:ext cx="17232548" cy="9936804"/>
          </a:xfrm>
        </p:spPr>
        <p:txBody>
          <a:bodyPr>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None/>
            </a:pPr>
            <a:r>
              <a:rPr lang="en-US" dirty="0">
                <a:latin typeface="Berlin Sans FB" panose="020E0602020502020306" pitchFamily="34" charset="0"/>
              </a:rPr>
              <a:t>Phase 1: using accelerometers to examine behavior and energetics </a:t>
            </a:r>
            <a:r>
              <a:rPr lang="en-US" sz="2700" dirty="0">
                <a:latin typeface="Abadi Extra Light" panose="020B0204020104020204" pitchFamily="34" charset="0"/>
              </a:rPr>
              <a:t>(80% complete)</a:t>
            </a:r>
          </a:p>
          <a:p>
            <a:pPr marL="0" indent="0">
              <a:spcAft>
                <a:spcPts val="900"/>
              </a:spcAft>
              <a:buNone/>
            </a:pPr>
            <a:r>
              <a:rPr lang="en-US" sz="2700" dirty="0">
                <a:latin typeface="Abadi Extra Light" panose="020B0204020104020204" pitchFamily="34" charset="0"/>
              </a:rPr>
              <a:t>GOAL: Calibrate fish movement to accelerometer readings. </a:t>
            </a:r>
          </a:p>
          <a:p>
            <a:pPr marL="0" indent="0">
              <a:spcAft>
                <a:spcPts val="900"/>
              </a:spcAft>
              <a:buNone/>
            </a:pPr>
            <a:r>
              <a:rPr lang="en-US" sz="2700" dirty="0">
                <a:latin typeface="Abadi Extra Light" panose="020B0204020104020204" pitchFamily="34" charset="0"/>
              </a:rPr>
              <a:t>	(a) paired observational and accelerometer data - create a behavioral classification (resting, feeding, and moving)  </a:t>
            </a:r>
          </a:p>
          <a:p>
            <a:pPr marL="0" indent="0">
              <a:spcAft>
                <a:spcPts val="900"/>
              </a:spcAft>
              <a:buNone/>
            </a:pPr>
            <a:r>
              <a:rPr lang="en-US" sz="2700" dirty="0">
                <a:latin typeface="Abadi Extra Light" panose="020B0204020104020204" pitchFamily="34" charset="0"/>
              </a:rPr>
              <a:t>	(b) flume experiments – tie acceleration to metabolism and speed</a:t>
            </a:r>
          </a:p>
          <a:p>
            <a:pPr marL="0" indent="0">
              <a:spcAft>
                <a:spcPts val="900"/>
              </a:spcAft>
              <a:buNone/>
            </a:pPr>
            <a:r>
              <a:rPr lang="en-US" sz="2700" dirty="0">
                <a:latin typeface="Abadi Extra Light" panose="020B0204020104020204" pitchFamily="34" charset="0"/>
              </a:rPr>
              <a:t>	(c) look at accelerometer retention</a:t>
            </a:r>
          </a:p>
          <a:p>
            <a:pPr marL="0" indent="0">
              <a:spcAft>
                <a:spcPts val="900"/>
              </a:spcAft>
              <a:buNone/>
            </a:pPr>
            <a:r>
              <a:rPr lang="en-US" sz="2700" dirty="0">
                <a:latin typeface="Abadi Extra Light" panose="020B0204020104020204" pitchFamily="34" charset="0"/>
              </a:rPr>
              <a:t>Data collection is complete. Preliminary analyses and draft publication conducted by undergraduate researcher. Completion of analysis and write-up underway.</a:t>
            </a:r>
          </a:p>
        </p:txBody>
      </p:sp>
      <p:sp>
        <p:nvSpPr>
          <p:cNvPr id="2" name="TextBox 1">
            <a:extLst>
              <a:ext uri="{FF2B5EF4-FFF2-40B4-BE49-F238E27FC236}">
                <a16:creationId xmlns:a16="http://schemas.microsoft.com/office/drawing/2014/main" id="{1AEA9CB5-B760-549A-E831-BBE4E361DD2D}"/>
              </a:ext>
            </a:extLst>
          </p:cNvPr>
          <p:cNvSpPr txBox="1"/>
          <p:nvPr/>
        </p:nvSpPr>
        <p:spPr>
          <a:xfrm>
            <a:off x="389687" y="314588"/>
            <a:ext cx="17138708" cy="1615827"/>
          </a:xfrm>
          <a:prstGeom prst="rect">
            <a:avLst/>
          </a:prstGeom>
          <a:noFill/>
        </p:spPr>
        <p:txBody>
          <a:bodyPr wrap="square" rtlCol="0">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800" dirty="0">
                <a:latin typeface="Aptos" panose="020B0004020202020204" pitchFamily="34" charset="0"/>
              </a:rPr>
              <a:t>Does the technology we use to examine animal behavior work in a pond environment?</a:t>
            </a:r>
          </a:p>
        </p:txBody>
      </p:sp>
      <p:cxnSp>
        <p:nvCxnSpPr>
          <p:cNvPr id="5" name="Straight Connector 4">
            <a:extLst>
              <a:ext uri="{FF2B5EF4-FFF2-40B4-BE49-F238E27FC236}">
                <a16:creationId xmlns:a16="http://schemas.microsoft.com/office/drawing/2014/main" id="{D98865CB-694E-27F3-53EC-8768DFE5255D}"/>
              </a:ext>
            </a:extLst>
          </p:cNvPr>
          <p:cNvCxnSpPr/>
          <p:nvPr/>
        </p:nvCxnSpPr>
        <p:spPr>
          <a:xfrm>
            <a:off x="553674" y="2038526"/>
            <a:ext cx="16798953"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3E9CDBF-4B95-EA34-36E1-C3E74F03C265}"/>
              </a:ext>
            </a:extLst>
          </p:cNvPr>
          <p:cNvPicPr>
            <a:picLocks noChangeAspect="1"/>
          </p:cNvPicPr>
          <p:nvPr/>
        </p:nvPicPr>
        <p:blipFill>
          <a:blip r:embed="rId2"/>
          <a:stretch>
            <a:fillRect/>
          </a:stretch>
        </p:blipFill>
        <p:spPr>
          <a:xfrm>
            <a:off x="5812554" y="6871013"/>
            <a:ext cx="7659888" cy="2881938"/>
          </a:xfrm>
          <a:prstGeom prst="rect">
            <a:avLst/>
          </a:prstGeom>
        </p:spPr>
      </p:pic>
      <p:pic>
        <p:nvPicPr>
          <p:cNvPr id="1026" name="Picture 2">
            <a:extLst>
              <a:ext uri="{FF2B5EF4-FFF2-40B4-BE49-F238E27FC236}">
                <a16:creationId xmlns:a16="http://schemas.microsoft.com/office/drawing/2014/main" id="{1F503066-922D-3444-2B08-58E9767A1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1853" y="6757634"/>
            <a:ext cx="3750912" cy="310869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B1B81522-4BAD-16BB-02FA-65389A3D01AF}"/>
              </a:ext>
            </a:extLst>
          </p:cNvPr>
          <p:cNvGrpSpPr/>
          <p:nvPr/>
        </p:nvGrpSpPr>
        <p:grpSpPr>
          <a:xfrm>
            <a:off x="394867" y="6670427"/>
            <a:ext cx="5318669" cy="3320861"/>
            <a:chOff x="634086" y="4434368"/>
            <a:chExt cx="3545779" cy="2213907"/>
          </a:xfrm>
        </p:grpSpPr>
        <p:pic>
          <p:nvPicPr>
            <p:cNvPr id="9" name="Picture 8">
              <a:extLst>
                <a:ext uri="{FF2B5EF4-FFF2-40B4-BE49-F238E27FC236}">
                  <a16:creationId xmlns:a16="http://schemas.microsoft.com/office/drawing/2014/main" id="{746B0431-B732-61DB-2441-0056D555A98F}"/>
                </a:ext>
              </a:extLst>
            </p:cNvPr>
            <p:cNvPicPr>
              <a:picLocks noChangeAspect="1"/>
            </p:cNvPicPr>
            <p:nvPr/>
          </p:nvPicPr>
          <p:blipFill>
            <a:blip r:embed="rId4"/>
            <a:stretch>
              <a:fillRect/>
            </a:stretch>
          </p:blipFill>
          <p:spPr>
            <a:xfrm>
              <a:off x="634086" y="4434368"/>
              <a:ext cx="3545779" cy="2213907"/>
            </a:xfrm>
            <a:prstGeom prst="rect">
              <a:avLst/>
            </a:prstGeom>
          </p:spPr>
        </p:pic>
        <p:sp>
          <p:nvSpPr>
            <p:cNvPr id="11" name="Rectangle 10">
              <a:extLst>
                <a:ext uri="{FF2B5EF4-FFF2-40B4-BE49-F238E27FC236}">
                  <a16:creationId xmlns:a16="http://schemas.microsoft.com/office/drawing/2014/main" id="{B65C2826-2C3C-9F50-59F9-5648E2B65579}"/>
                </a:ext>
              </a:extLst>
            </p:cNvPr>
            <p:cNvSpPr/>
            <p:nvPr/>
          </p:nvSpPr>
          <p:spPr>
            <a:xfrm>
              <a:off x="634086" y="4505089"/>
              <a:ext cx="280314" cy="180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grpSp>
    </p:spTree>
    <p:extLst>
      <p:ext uri="{BB962C8B-B14F-4D97-AF65-F5344CB8AC3E}">
        <p14:creationId xmlns:p14="http://schemas.microsoft.com/office/powerpoint/2010/main" val="3768883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75DB0A-1F43-EBB0-1D24-12A4BE2BB0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9EC0C72-D57E-EDB3-5642-D2DD476FEA78}"/>
              </a:ext>
            </a:extLst>
          </p:cNvPr>
          <p:cNvSpPr txBox="1"/>
          <p:nvPr/>
        </p:nvSpPr>
        <p:spPr>
          <a:xfrm>
            <a:off x="389687" y="314588"/>
            <a:ext cx="17138708" cy="1615827"/>
          </a:xfrm>
          <a:prstGeom prst="rect">
            <a:avLst/>
          </a:prstGeom>
          <a:noFill/>
        </p:spPr>
        <p:txBody>
          <a:bodyPr wrap="square" rtlCol="0">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800" dirty="0">
                <a:latin typeface="Aptos" panose="020B0004020202020204" pitchFamily="34" charset="0"/>
              </a:rPr>
              <a:t>Does the technology we use to examine animal behavior work in a pond environment?</a:t>
            </a:r>
          </a:p>
        </p:txBody>
      </p:sp>
      <p:cxnSp>
        <p:nvCxnSpPr>
          <p:cNvPr id="4" name="Straight Connector 3">
            <a:extLst>
              <a:ext uri="{FF2B5EF4-FFF2-40B4-BE49-F238E27FC236}">
                <a16:creationId xmlns:a16="http://schemas.microsoft.com/office/drawing/2014/main" id="{CDBACFDA-6889-9639-3607-2692E195D695}"/>
              </a:ext>
            </a:extLst>
          </p:cNvPr>
          <p:cNvCxnSpPr/>
          <p:nvPr/>
        </p:nvCxnSpPr>
        <p:spPr>
          <a:xfrm>
            <a:off x="553674" y="2038526"/>
            <a:ext cx="1679895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BDA141BF-A12F-008A-1044-FB2ABAB1A933}"/>
              </a:ext>
            </a:extLst>
          </p:cNvPr>
          <p:cNvSpPr txBox="1">
            <a:spLocks/>
          </p:cNvSpPr>
          <p:nvPr/>
        </p:nvSpPr>
        <p:spPr>
          <a:xfrm>
            <a:off x="295847" y="2194480"/>
            <a:ext cx="17232548" cy="7633223"/>
          </a:xfrm>
          <a:prstGeom prst="rect">
            <a:avLst/>
          </a:prstGeom>
        </p:spPr>
        <p:txBody>
          <a:bodyPr vert="horz" lIns="137160" tIns="68580" rIns="137160" bIns="68580" rtlCol="0">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Font typeface="Arial" panose="020B0604020202020204" pitchFamily="34" charset="0"/>
              <a:buNone/>
            </a:pPr>
            <a:r>
              <a:rPr lang="en-US" sz="4050" dirty="0">
                <a:solidFill>
                  <a:schemeClr val="bg2">
                    <a:lumMod val="90000"/>
                  </a:schemeClr>
                </a:solidFill>
                <a:latin typeface="Berlin Sans FB" panose="020E0602020502020306" pitchFamily="34" charset="0"/>
              </a:rPr>
              <a:t>Phase 1: using accelerometers to examine behavior and energetics </a:t>
            </a:r>
            <a:r>
              <a:rPr lang="en-US" sz="2700" dirty="0">
                <a:solidFill>
                  <a:schemeClr val="bg2">
                    <a:lumMod val="90000"/>
                  </a:schemeClr>
                </a:solidFill>
                <a:latin typeface="Abadi Extra Light" panose="020B0204020104020204" pitchFamily="34" charset="0"/>
              </a:rPr>
              <a:t>(80% complete)</a:t>
            </a:r>
          </a:p>
          <a:p>
            <a:pPr marL="0" indent="0">
              <a:spcAft>
                <a:spcPts val="900"/>
              </a:spcAft>
              <a:buFont typeface="Arial" panose="020B0604020202020204" pitchFamily="34" charset="0"/>
              <a:buNone/>
            </a:pPr>
            <a:r>
              <a:rPr lang="en-US" sz="2700" dirty="0">
                <a:solidFill>
                  <a:schemeClr val="bg2">
                    <a:lumMod val="90000"/>
                  </a:schemeClr>
                </a:solidFill>
                <a:latin typeface="Abadi Extra Light" panose="020B0204020104020204" pitchFamily="34" charset="0"/>
              </a:rPr>
              <a:t>GOAL: Calibrate fish movement to accelerometer readings. </a:t>
            </a:r>
          </a:p>
          <a:p>
            <a:pPr marL="0" indent="0">
              <a:spcAft>
                <a:spcPts val="900"/>
              </a:spcAft>
              <a:buFont typeface="Arial" panose="020B0604020202020204" pitchFamily="34" charset="0"/>
              <a:buNone/>
            </a:pPr>
            <a:r>
              <a:rPr lang="en-US" sz="2700" dirty="0">
                <a:solidFill>
                  <a:schemeClr val="bg2">
                    <a:lumMod val="90000"/>
                  </a:schemeClr>
                </a:solidFill>
                <a:latin typeface="Abadi Extra Light" panose="020B0204020104020204" pitchFamily="34" charset="0"/>
              </a:rPr>
              <a:t>	(a) paired observational and accelerometer data - create a behavioral classification (resting, feeding, and moving)  </a:t>
            </a:r>
          </a:p>
          <a:p>
            <a:pPr marL="0" indent="0">
              <a:spcAft>
                <a:spcPts val="900"/>
              </a:spcAft>
              <a:buFont typeface="Arial" panose="020B0604020202020204" pitchFamily="34" charset="0"/>
              <a:buNone/>
            </a:pPr>
            <a:r>
              <a:rPr lang="en-US" sz="2700" dirty="0">
                <a:solidFill>
                  <a:schemeClr val="bg2">
                    <a:lumMod val="90000"/>
                  </a:schemeClr>
                </a:solidFill>
                <a:latin typeface="Abadi Extra Light" panose="020B0204020104020204" pitchFamily="34" charset="0"/>
              </a:rPr>
              <a:t>	(b) flume experiments – tie acceleration to metabolism and speed</a:t>
            </a:r>
          </a:p>
          <a:p>
            <a:pPr marL="0" indent="0">
              <a:spcAft>
                <a:spcPts val="900"/>
              </a:spcAft>
              <a:buFont typeface="Arial" panose="020B0604020202020204" pitchFamily="34" charset="0"/>
              <a:buNone/>
            </a:pPr>
            <a:r>
              <a:rPr lang="en-US" sz="2700" dirty="0">
                <a:solidFill>
                  <a:schemeClr val="bg2">
                    <a:lumMod val="90000"/>
                  </a:schemeClr>
                </a:solidFill>
                <a:latin typeface="Abadi Extra Light" panose="020B0204020104020204" pitchFamily="34" charset="0"/>
              </a:rPr>
              <a:t>	(c) look at accelerometer retention</a:t>
            </a:r>
          </a:p>
          <a:p>
            <a:pPr marL="0" indent="0">
              <a:spcAft>
                <a:spcPts val="900"/>
              </a:spcAft>
              <a:buFont typeface="Arial" panose="020B0604020202020204" pitchFamily="34" charset="0"/>
              <a:buNone/>
            </a:pPr>
            <a:r>
              <a:rPr lang="en-US" sz="2700" dirty="0">
                <a:solidFill>
                  <a:schemeClr val="bg2">
                    <a:lumMod val="90000"/>
                  </a:schemeClr>
                </a:solidFill>
                <a:latin typeface="Abadi Extra Light" panose="020B0204020104020204" pitchFamily="34" charset="0"/>
              </a:rPr>
              <a:t>Data collection is complete. Preliminary analyses and draft publication conducted by undergraduate researcher. </a:t>
            </a:r>
            <a:r>
              <a:rPr lang="en-US" sz="2700" dirty="0" err="1">
                <a:solidFill>
                  <a:schemeClr val="bg2">
                    <a:lumMod val="90000"/>
                  </a:schemeClr>
                </a:solidFill>
                <a:latin typeface="Abadi Extra Light" panose="020B0204020104020204" pitchFamily="34" charset="0"/>
              </a:rPr>
              <a:t>Compleiton</a:t>
            </a:r>
            <a:r>
              <a:rPr lang="en-US" sz="2700" dirty="0">
                <a:solidFill>
                  <a:schemeClr val="bg2">
                    <a:lumMod val="90000"/>
                  </a:schemeClr>
                </a:solidFill>
                <a:latin typeface="Abadi Extra Light" panose="020B0204020104020204" pitchFamily="34" charset="0"/>
              </a:rPr>
              <a:t> of analysis and write-up underway.</a:t>
            </a:r>
          </a:p>
          <a:p>
            <a:pPr marL="0" indent="0">
              <a:spcAft>
                <a:spcPts val="900"/>
              </a:spcAft>
              <a:buFont typeface="Arial" panose="020B0604020202020204" pitchFamily="34" charset="0"/>
              <a:buNone/>
            </a:pPr>
            <a:endParaRPr lang="en-US" sz="2700" dirty="0">
              <a:latin typeface="Abadi Extra Light" panose="020B0204020104020204" pitchFamily="34" charset="0"/>
            </a:endParaRPr>
          </a:p>
          <a:p>
            <a:pPr marL="0" indent="0">
              <a:buNone/>
            </a:pPr>
            <a:r>
              <a:rPr lang="en-US" sz="4050" dirty="0">
                <a:latin typeface="Berlin Sans FB" panose="020E0602020502020306" pitchFamily="34" charset="0"/>
              </a:rPr>
              <a:t>Phase 2: using hydrophones to examine spatial location </a:t>
            </a:r>
            <a:r>
              <a:rPr lang="en-US" sz="2700" dirty="0">
                <a:latin typeface="Abadi Extra Light" panose="020B0204020104020204" pitchFamily="34" charset="0"/>
              </a:rPr>
              <a:t>(Complete)</a:t>
            </a:r>
            <a:endParaRPr lang="en-US" sz="2700" dirty="0">
              <a:latin typeface="Berlin Sans FB" panose="020E0602020502020306" pitchFamily="34" charset="0"/>
            </a:endParaRPr>
          </a:p>
          <a:p>
            <a:pPr marL="0" indent="0">
              <a:spcAft>
                <a:spcPts val="900"/>
              </a:spcAft>
              <a:buNone/>
            </a:pPr>
            <a:r>
              <a:rPr lang="en-US" sz="2700" dirty="0">
                <a:latin typeface="Abadi Extra Light" panose="020B0204020104020204" pitchFamily="34" charset="0"/>
              </a:rPr>
              <a:t>GOAL: Test hydrophone system to examine catfish movement</a:t>
            </a:r>
          </a:p>
          <a:p>
            <a:pPr marL="0" indent="0">
              <a:spcAft>
                <a:spcPts val="900"/>
              </a:spcAft>
              <a:buFont typeface="Arial" panose="020B0604020202020204" pitchFamily="34" charset="0"/>
              <a:buNone/>
            </a:pPr>
            <a:endParaRPr lang="en-US" sz="2700" dirty="0">
              <a:latin typeface="Abadi Extra Light" panose="020B0204020104020204" pitchFamily="34" charset="0"/>
            </a:endParaRPr>
          </a:p>
        </p:txBody>
      </p:sp>
      <p:pic>
        <p:nvPicPr>
          <p:cNvPr id="2050" name="Picture 2" descr="Innovasea rebrands with new website, logo after acquisitions | SeafoodSource">
            <a:extLst>
              <a:ext uri="{FF2B5EF4-FFF2-40B4-BE49-F238E27FC236}">
                <a16:creationId xmlns:a16="http://schemas.microsoft.com/office/drawing/2014/main" id="{D0E7C030-ED2F-0E08-E526-07DB409879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090" b="30345"/>
          <a:stretch/>
        </p:blipFill>
        <p:spPr bwMode="auto">
          <a:xfrm>
            <a:off x="10295623" y="8248475"/>
            <a:ext cx="5581715" cy="152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2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EA73EE-8968-4028-720D-8443F32116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EB48F2-47D5-7E70-2EC3-132341D78811}"/>
              </a:ext>
            </a:extLst>
          </p:cNvPr>
          <p:cNvSpPr>
            <a:spLocks noGrp="1"/>
          </p:cNvSpPr>
          <p:nvPr>
            <p:ph idx="1"/>
          </p:nvPr>
        </p:nvSpPr>
        <p:spPr>
          <a:xfrm>
            <a:off x="321014" y="218873"/>
            <a:ext cx="8361593" cy="9936804"/>
          </a:xfrm>
        </p:spPr>
        <p:txBody>
          <a:bodyPr>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None/>
            </a:pPr>
            <a:r>
              <a:rPr lang="en-US" dirty="0">
                <a:latin typeface="Berlin Sans FB" panose="020E0602020502020306" pitchFamily="34" charset="0"/>
              </a:rPr>
              <a:t>Phase 3: Understanding catfish disease susceptibility as a function of behavior and environmental conditions</a:t>
            </a:r>
          </a:p>
          <a:p>
            <a:pPr marL="0" indent="0">
              <a:buNone/>
            </a:pPr>
            <a:endParaRPr lang="en-US" sz="2700" dirty="0">
              <a:latin typeface="Abadi Extra Light" panose="020B0204020104020204" pitchFamily="34" charset="0"/>
            </a:endParaRPr>
          </a:p>
          <a:p>
            <a:pPr marL="0" indent="0">
              <a:buNone/>
            </a:pPr>
            <a:r>
              <a:rPr lang="en-US" sz="3000" dirty="0">
                <a:latin typeface="Abadi Extra Light" panose="020B0204020104020204" pitchFamily="34" charset="0"/>
              </a:rPr>
              <a:t>BACKGROUND ON THE POND: </a:t>
            </a:r>
          </a:p>
          <a:p>
            <a:pPr lvl="1"/>
            <a:r>
              <a:rPr lang="en-US" dirty="0">
                <a:latin typeface="Abadi Extra Light" panose="020B0204020104020204" pitchFamily="34" charset="0"/>
              </a:rPr>
              <a:t>Phytoplankton communities </a:t>
            </a:r>
          </a:p>
          <a:p>
            <a:pPr lvl="2"/>
            <a:r>
              <a:rPr lang="en-US" sz="2700" dirty="0">
                <a:latin typeface="Abadi Extra Light" panose="020B0204020104020204" pitchFamily="34" charset="0"/>
              </a:rPr>
              <a:t>Positives: provide waster treatment + oxygen production during the day</a:t>
            </a:r>
          </a:p>
          <a:p>
            <a:pPr lvl="2"/>
            <a:r>
              <a:rPr lang="en-US" sz="2700" dirty="0">
                <a:latin typeface="Abadi Extra Light" panose="020B0204020104020204" pitchFamily="34" charset="0"/>
              </a:rPr>
              <a:t>Drawbacks: cannot observe fish + consume oxygen at night </a:t>
            </a:r>
          </a:p>
          <a:p>
            <a:pPr lvl="1"/>
            <a:r>
              <a:rPr lang="en-US" dirty="0">
                <a:latin typeface="Abadi Extra Light" panose="020B0204020104020204" pitchFamily="34" charset="0"/>
              </a:rPr>
              <a:t>At night ponds often become hypoxic –producers use mechanical aeration </a:t>
            </a:r>
          </a:p>
          <a:p>
            <a:pPr lvl="1"/>
            <a:r>
              <a:rPr lang="en-US" dirty="0">
                <a:latin typeface="Abadi Extra Light" panose="020B0204020104020204" pitchFamily="34" charset="0"/>
              </a:rPr>
              <a:t>Aeration typically applied at limited locations = heterogeneous oxygen concentrations</a:t>
            </a:r>
          </a:p>
          <a:p>
            <a:pPr marL="0" indent="0">
              <a:buNone/>
            </a:pPr>
            <a:endParaRPr lang="en-US" sz="2700" dirty="0">
              <a:latin typeface="Abadi Extra Light" panose="020B0204020104020204" pitchFamily="34" charset="0"/>
            </a:endParaRPr>
          </a:p>
          <a:p>
            <a:pPr marL="0" indent="0">
              <a:buNone/>
            </a:pPr>
            <a:endParaRPr lang="en-US" sz="2700" dirty="0">
              <a:latin typeface="Abadi Extra Light" panose="020B0204020104020204" pitchFamily="34" charset="0"/>
            </a:endParaRPr>
          </a:p>
        </p:txBody>
      </p:sp>
      <p:pic>
        <p:nvPicPr>
          <p:cNvPr id="2" name="Picture 1">
            <a:extLst>
              <a:ext uri="{FF2B5EF4-FFF2-40B4-BE49-F238E27FC236}">
                <a16:creationId xmlns:a16="http://schemas.microsoft.com/office/drawing/2014/main" id="{73B716FE-E803-6022-342B-C71D3096183A}"/>
              </a:ext>
            </a:extLst>
          </p:cNvPr>
          <p:cNvPicPr>
            <a:picLocks noChangeAspect="1"/>
          </p:cNvPicPr>
          <p:nvPr/>
        </p:nvPicPr>
        <p:blipFill rotWithShape="1">
          <a:blip r:embed="rId2"/>
          <a:srcRect r="47185"/>
          <a:stretch/>
        </p:blipFill>
        <p:spPr>
          <a:xfrm>
            <a:off x="9605398" y="218873"/>
            <a:ext cx="7428677" cy="9596096"/>
          </a:xfrm>
          <a:prstGeom prst="rect">
            <a:avLst/>
          </a:prstGeom>
        </p:spPr>
      </p:pic>
    </p:spTree>
    <p:extLst>
      <p:ext uri="{BB962C8B-B14F-4D97-AF65-F5344CB8AC3E}">
        <p14:creationId xmlns:p14="http://schemas.microsoft.com/office/powerpoint/2010/main" val="3604003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C91A7C-E935-8450-2050-FF79753B4E23}"/>
              </a:ext>
            </a:extLst>
          </p:cNvPr>
          <p:cNvPicPr>
            <a:picLocks noChangeAspect="1"/>
          </p:cNvPicPr>
          <p:nvPr/>
        </p:nvPicPr>
        <p:blipFill rotWithShape="1">
          <a:blip r:embed="rId2"/>
          <a:srcRect l="14193" t="37419" r="37903" b="45578"/>
          <a:stretch/>
        </p:blipFill>
        <p:spPr>
          <a:xfrm>
            <a:off x="8453654" y="3225407"/>
            <a:ext cx="9533610" cy="1903472"/>
          </a:xfrm>
          <a:prstGeom prst="rect">
            <a:avLst/>
          </a:prstGeom>
        </p:spPr>
      </p:pic>
      <p:pic>
        <p:nvPicPr>
          <p:cNvPr id="11" name="Picture 10">
            <a:extLst>
              <a:ext uri="{FF2B5EF4-FFF2-40B4-BE49-F238E27FC236}">
                <a16:creationId xmlns:a16="http://schemas.microsoft.com/office/drawing/2014/main" id="{48FBF7FC-5A95-7D60-0198-5D6092A198FF}"/>
              </a:ext>
            </a:extLst>
          </p:cNvPr>
          <p:cNvPicPr>
            <a:picLocks noChangeAspect="1"/>
          </p:cNvPicPr>
          <p:nvPr/>
        </p:nvPicPr>
        <p:blipFill rotWithShape="1">
          <a:blip r:embed="rId3"/>
          <a:srcRect l="14758" t="19928" r="39355" b="13548"/>
          <a:stretch/>
        </p:blipFill>
        <p:spPr>
          <a:xfrm>
            <a:off x="282782" y="2597853"/>
            <a:ext cx="8391834" cy="6843252"/>
          </a:xfrm>
          <a:prstGeom prst="rect">
            <a:avLst/>
          </a:prstGeom>
        </p:spPr>
      </p:pic>
      <p:sp>
        <p:nvSpPr>
          <p:cNvPr id="12" name="TextBox 11">
            <a:extLst>
              <a:ext uri="{FF2B5EF4-FFF2-40B4-BE49-F238E27FC236}">
                <a16:creationId xmlns:a16="http://schemas.microsoft.com/office/drawing/2014/main" id="{4989FA8B-7223-E119-D853-EEBA3246011D}"/>
              </a:ext>
            </a:extLst>
          </p:cNvPr>
          <p:cNvSpPr txBox="1"/>
          <p:nvPr/>
        </p:nvSpPr>
        <p:spPr>
          <a:xfrm>
            <a:off x="5577452" y="5523862"/>
            <a:ext cx="3444231" cy="369332"/>
          </a:xfrm>
          <a:prstGeom prst="rect">
            <a:avLst/>
          </a:prstGeom>
          <a:noFill/>
        </p:spPr>
        <p:txBody>
          <a:bodyPr wrap="square" rtlCol="0">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Hedge et al. 2022</a:t>
            </a:r>
          </a:p>
        </p:txBody>
      </p:sp>
      <p:sp>
        <p:nvSpPr>
          <p:cNvPr id="14" name="TextBox 13">
            <a:extLst>
              <a:ext uri="{FF2B5EF4-FFF2-40B4-BE49-F238E27FC236}">
                <a16:creationId xmlns:a16="http://schemas.microsoft.com/office/drawing/2014/main" id="{AFFB1475-7BC7-4F74-1F68-F658A0C9007E}"/>
              </a:ext>
            </a:extLst>
          </p:cNvPr>
          <p:cNvSpPr txBox="1"/>
          <p:nvPr/>
        </p:nvSpPr>
        <p:spPr>
          <a:xfrm>
            <a:off x="8674616" y="5895761"/>
            <a:ext cx="9144000" cy="830997"/>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3333"/>
                </a:solidFill>
                <a:effectLst/>
                <a:uLnTx/>
                <a:uFillTx/>
                <a:latin typeface="Open Sans" panose="020B0606030504020204" pitchFamily="34" charset="0"/>
                <a:ea typeface="+mn-ea"/>
                <a:cs typeface="+mn-cs"/>
              </a:rPr>
              <a:t>Wager et al. 2011: Overall, 78.1% of all operations and 42.1% of all ponds experienced problems with ESC/</a:t>
            </a:r>
            <a:r>
              <a:rPr kumimoji="0" lang="en-US" sz="2400" b="0" i="0" u="none" strike="noStrike" kern="1200" cap="none" spc="0" normalizeH="0" baseline="0" noProof="0" dirty="0" err="1">
                <a:ln>
                  <a:noFill/>
                </a:ln>
                <a:solidFill>
                  <a:srgbClr val="333333"/>
                </a:solidFill>
                <a:effectLst/>
                <a:uLnTx/>
                <a:uFillTx/>
                <a:latin typeface="Open Sans" panose="020B0606030504020204" pitchFamily="34" charset="0"/>
                <a:ea typeface="+mn-ea"/>
                <a:cs typeface="+mn-cs"/>
              </a:rPr>
              <a:t>columnaris</a:t>
            </a:r>
            <a:r>
              <a:rPr kumimoji="0" lang="en-US" sz="2400" b="0" i="0" u="none" strike="noStrike" kern="1200" cap="none" spc="0" normalizeH="0" baseline="0" noProof="0" dirty="0">
                <a:ln>
                  <a:noFill/>
                </a:ln>
                <a:solidFill>
                  <a:srgbClr val="333333"/>
                </a:solidFill>
                <a:effectLst/>
                <a:uLnTx/>
                <a:uFillTx/>
                <a:latin typeface="Open Sans" panose="020B0606030504020204" pitchFamily="34" charset="0"/>
                <a:ea typeface="+mn-ea"/>
                <a:cs typeface="+mn-cs"/>
              </a:rPr>
              <a: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7D789C9-EADE-FFE7-D784-91288321202A}"/>
              </a:ext>
            </a:extLst>
          </p:cNvPr>
          <p:cNvSpPr txBox="1"/>
          <p:nvPr/>
        </p:nvSpPr>
        <p:spPr>
          <a:xfrm>
            <a:off x="8745736" y="7539806"/>
            <a:ext cx="8949446" cy="1246496"/>
          </a:xfrm>
          <a:prstGeom prst="rect">
            <a:avLst/>
          </a:prstGeom>
          <a:noFill/>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Abdelrahman et al. 2022: </a:t>
            </a:r>
            <a:r>
              <a:rPr kumimoji="0" lang="en-US" sz="2400" b="0" i="0" u="none" strike="noStrike" kern="1200" cap="none" spc="0" normalizeH="0" baseline="0" noProof="0" dirty="0">
                <a:ln>
                  <a:noFill/>
                </a:ln>
                <a:solidFill>
                  <a:srgbClr val="2E2E2E"/>
                </a:solidFill>
                <a:effectLst/>
                <a:uLnTx/>
                <a:uFillTx/>
                <a:latin typeface="Open Sans" panose="020B0606030504020204" pitchFamily="34" charset="0"/>
                <a:ea typeface="Open Sans" panose="020B0606030504020204" pitchFamily="34" charset="0"/>
                <a:cs typeface="Open Sans" panose="020B0606030504020204" pitchFamily="34" charset="0"/>
              </a:rPr>
              <a:t>Disease-related financial losses in west AL were 1651 USD/ha/year, representing 9.5% of food-size catfish sales in AL.</a:t>
            </a:r>
            <a:r>
              <a:rPr kumimoji="0" lang="en-US" sz="24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2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18020E0A-CC20-D3F5-DF84-A999C2314665}"/>
              </a:ext>
            </a:extLst>
          </p:cNvPr>
          <p:cNvSpPr txBox="1"/>
          <p:nvPr/>
        </p:nvSpPr>
        <p:spPr>
          <a:xfrm>
            <a:off x="574646" y="953809"/>
            <a:ext cx="17138708" cy="830997"/>
          </a:xfrm>
          <a:prstGeom prst="rect">
            <a:avLst/>
          </a:prstGeom>
          <a:noFill/>
        </p:spPr>
        <p:txBody>
          <a:bodyPr wrap="square" rtlCol="0">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800" dirty="0">
                <a:latin typeface="Aptos" panose="020B0004020202020204" pitchFamily="34" charset="0"/>
              </a:rPr>
              <a:t>Disease is a problem in ponds</a:t>
            </a:r>
          </a:p>
        </p:txBody>
      </p:sp>
      <p:cxnSp>
        <p:nvCxnSpPr>
          <p:cNvPr id="3" name="Straight Connector 2">
            <a:extLst>
              <a:ext uri="{FF2B5EF4-FFF2-40B4-BE49-F238E27FC236}">
                <a16:creationId xmlns:a16="http://schemas.microsoft.com/office/drawing/2014/main" id="{EA0932DC-FFAC-A8D5-F420-9EFD2FB7AE58}"/>
              </a:ext>
            </a:extLst>
          </p:cNvPr>
          <p:cNvCxnSpPr/>
          <p:nvPr/>
        </p:nvCxnSpPr>
        <p:spPr>
          <a:xfrm>
            <a:off x="553674" y="2038526"/>
            <a:ext cx="16798953"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804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BA49D7D7-DE1C-E834-14B8-DA7691F5B02E}"/>
              </a:ext>
            </a:extLst>
          </p:cNvPr>
          <p:cNvSpPr txBox="1"/>
          <p:nvPr/>
        </p:nvSpPr>
        <p:spPr>
          <a:xfrm>
            <a:off x="0" y="9099884"/>
            <a:ext cx="18288000" cy="2652835"/>
          </a:xfrm>
          <a:prstGeom prst="rect">
            <a:avLst/>
          </a:prstGeom>
        </p:spPr>
        <p:txBody>
          <a:bodyPr lIns="50800" tIns="50800" rIns="50800" bIns="50800" rtlCol="0" anchor="ctr"/>
          <a:lstStyle/>
          <a:p>
            <a:pPr algn="ctr">
              <a:lnSpc>
                <a:spcPts val="2659"/>
              </a:lnSpc>
              <a:spcBef>
                <a:spcPct val="0"/>
              </a:spcBef>
            </a:pPr>
            <a:endParaRPr/>
          </a:p>
        </p:txBody>
      </p:sp>
      <p:graphicFrame>
        <p:nvGraphicFramePr>
          <p:cNvPr id="2" name="Table 5">
            <a:extLst>
              <a:ext uri="{FF2B5EF4-FFF2-40B4-BE49-F238E27FC236}">
                <a16:creationId xmlns:a16="http://schemas.microsoft.com/office/drawing/2014/main" id="{6597BF03-3645-4EC8-7ABF-E4A3C4A305E7}"/>
              </a:ext>
            </a:extLst>
          </p:cNvPr>
          <p:cNvGraphicFramePr>
            <a:graphicFrameLocks noGrp="1"/>
          </p:cNvGraphicFramePr>
          <p:nvPr>
            <p:extLst>
              <p:ext uri="{D42A27DB-BD31-4B8C-83A1-F6EECF244321}">
                <p14:modId xmlns:p14="http://schemas.microsoft.com/office/powerpoint/2010/main" val="2249520774"/>
              </p:ext>
            </p:extLst>
          </p:nvPr>
        </p:nvGraphicFramePr>
        <p:xfrm>
          <a:off x="0" y="0"/>
          <a:ext cx="18288000" cy="10287000"/>
        </p:xfrm>
        <a:graphic>
          <a:graphicData uri="http://schemas.openxmlformats.org/drawingml/2006/table">
            <a:tbl>
              <a:tblPr firstRow="1" bandRow="1">
                <a:tableStyleId>{5940675A-B579-460E-94D1-54222C63F5DA}</a:tableStyleId>
              </a:tblPr>
              <a:tblGrid>
                <a:gridCol w="18288000">
                  <a:extLst>
                    <a:ext uri="{9D8B030D-6E8A-4147-A177-3AD203B41FA5}">
                      <a16:colId xmlns:a16="http://schemas.microsoft.com/office/drawing/2014/main" val="2688452531"/>
                    </a:ext>
                  </a:extLst>
                </a:gridCol>
              </a:tblGrid>
              <a:tr h="10287000">
                <a:tc>
                  <a: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lang="en-US" sz="600" b="1" i="1" kern="1200" dirty="0">
                        <a:solidFill>
                          <a:schemeClr val="tx1"/>
                        </a:solidFill>
                        <a:effectLst/>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lang="en-US" sz="1050" b="1" i="1" kern="1200" dirty="0">
                        <a:solidFill>
                          <a:schemeClr val="tx1"/>
                        </a:solidFill>
                        <a:effectLst/>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lang="en-US" sz="2800" b="1" i="1" kern="1200" dirty="0">
                          <a:solidFill>
                            <a:schemeClr val="tx1"/>
                          </a:solidFill>
                          <a:effectLst/>
                        </a:rPr>
                        <a:t>Advancing Agricultural Research through High-Performance Computing </a:t>
                      </a:r>
                    </a:p>
                    <a:p>
                      <a:pPr marL="0" marR="0" lvl="0" indent="0" algn="ctr" defTabSz="914400" rtl="0" eaLnBrk="1" fontAlgn="auto" latinLnBrk="0" hangingPunct="1">
                        <a:lnSpc>
                          <a:spcPct val="100000"/>
                        </a:lnSpc>
                        <a:spcBef>
                          <a:spcPts val="600"/>
                        </a:spcBef>
                        <a:spcAft>
                          <a:spcPts val="0"/>
                        </a:spcAft>
                        <a:buClrTx/>
                        <a:buSzTx/>
                        <a:buFontTx/>
                        <a:buNone/>
                        <a:tabLst/>
                        <a:defRPr/>
                      </a:pPr>
                      <a:r>
                        <a:rPr lang="en-US" sz="2800" b="1" i="1" kern="1200" dirty="0">
                          <a:solidFill>
                            <a:schemeClr val="tx1"/>
                          </a:solidFill>
                          <a:effectLst/>
                          <a:latin typeface="+mn-lt"/>
                          <a:ea typeface="+mn-ea"/>
                          <a:cs typeface="+mn-cs"/>
                        </a:rPr>
                        <a:t>Developing Detection and Modeling Tools for the Geospatial and Environmental Epidemiology of Animal Disease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i="1" kern="1200" dirty="0">
                        <a:solidFill>
                          <a:schemeClr val="bg1"/>
                        </a:solidFill>
                        <a:effectLst/>
                      </a:endParaRPr>
                    </a:p>
                  </a:txBody>
                  <a:tcPr>
                    <a:lnL w="76200" cap="flat" cmpd="sng" algn="ctr">
                      <a:solidFill>
                        <a:schemeClr val="accent2">
                          <a:lumMod val="50000"/>
                        </a:schemeClr>
                      </a:solidFill>
                      <a:prstDash val="solid"/>
                      <a:round/>
                      <a:headEnd type="none" w="med" len="med"/>
                      <a:tailEnd type="none" w="med" len="med"/>
                    </a:lnL>
                    <a:lnR w="76200" cap="flat" cmpd="sng" algn="ctr">
                      <a:solidFill>
                        <a:schemeClr val="accent2">
                          <a:lumMod val="50000"/>
                        </a:schemeClr>
                      </a:solidFill>
                      <a:prstDash val="solid"/>
                      <a:round/>
                      <a:headEnd type="none" w="med" len="med"/>
                      <a:tailEnd type="none" w="med" len="med"/>
                    </a:lnR>
                    <a:lnT w="76200" cap="flat" cmpd="sng" algn="ctr">
                      <a:solidFill>
                        <a:schemeClr val="accent2">
                          <a:lumMod val="50000"/>
                        </a:schemeClr>
                      </a:solidFill>
                      <a:prstDash val="solid"/>
                      <a:round/>
                      <a:headEnd type="none" w="med" len="med"/>
                      <a:tailEnd type="none" w="med" len="med"/>
                    </a:lnT>
                    <a:lnB w="7620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90386367"/>
                  </a:ext>
                </a:extLst>
              </a:tr>
            </a:tbl>
          </a:graphicData>
        </a:graphic>
      </p:graphicFrame>
      <p:sp>
        <p:nvSpPr>
          <p:cNvPr id="5" name="TextBox 4">
            <a:extLst>
              <a:ext uri="{FF2B5EF4-FFF2-40B4-BE49-F238E27FC236}">
                <a16:creationId xmlns:a16="http://schemas.microsoft.com/office/drawing/2014/main" id="{5ECC9359-5820-945C-A943-C138E85A9EBB}"/>
              </a:ext>
            </a:extLst>
          </p:cNvPr>
          <p:cNvSpPr txBox="1"/>
          <p:nvPr/>
        </p:nvSpPr>
        <p:spPr>
          <a:xfrm>
            <a:off x="8867865" y="8496300"/>
            <a:ext cx="8879372" cy="1593962"/>
          </a:xfrm>
          <a:prstGeom prst="rect">
            <a:avLst/>
          </a:prstGeom>
        </p:spPr>
        <p:txBody>
          <a:bodyPr wrap="square" lIns="0" tIns="0" rIns="0" bIns="0" rtlCol="0" anchor="t">
            <a:spAutoFit/>
          </a:bodyPr>
          <a:lstStyle/>
          <a:p>
            <a:pPr>
              <a:lnSpc>
                <a:spcPct val="114000"/>
              </a:lnSpc>
            </a:pPr>
            <a:r>
              <a:rPr lang="en-US" sz="2800" b="1" dirty="0">
                <a:solidFill>
                  <a:schemeClr val="accent2">
                    <a:lumMod val="50000"/>
                  </a:schemeClr>
                </a:solidFill>
              </a:rPr>
              <a:t>Department of Agricultural and Biological Engineering</a:t>
            </a:r>
            <a:endParaRPr lang="en-US" sz="2800" b="1" dirty="0">
              <a:solidFill>
                <a:srgbClr val="2B2C30"/>
              </a:solidFill>
            </a:endParaRPr>
          </a:p>
          <a:p>
            <a:pPr lvl="1">
              <a:lnSpc>
                <a:spcPct val="114000"/>
              </a:lnSpc>
            </a:pPr>
            <a:r>
              <a:rPr lang="en-US" sz="2400" b="1" dirty="0">
                <a:solidFill>
                  <a:srgbClr val="2B2C30"/>
                </a:solidFill>
              </a:rPr>
              <a:t>Vitor Martins, PhD </a:t>
            </a:r>
            <a:r>
              <a:rPr lang="en-US" sz="2000" dirty="0">
                <a:solidFill>
                  <a:srgbClr val="2B2C30"/>
                </a:solidFill>
              </a:rPr>
              <a:t>(Using Satellite Observations to Monitor Cropland and Water Resources</a:t>
            </a:r>
            <a:r>
              <a:rPr lang="en-US" sz="2000" b="0" i="0" dirty="0">
                <a:solidFill>
                  <a:srgbClr val="585858"/>
                </a:solidFill>
                <a:effectLst/>
                <a:latin typeface="Neue Swift"/>
              </a:rPr>
              <a:t>), (Assessment of Landscape Disturbance and Climate Factors in Mapping Disease Transmission Risk near Open Cattle Feedlots)</a:t>
            </a:r>
            <a:endParaRPr lang="en-US" sz="2000" dirty="0">
              <a:solidFill>
                <a:srgbClr val="2B2C30"/>
              </a:solidFill>
            </a:endParaRPr>
          </a:p>
        </p:txBody>
      </p:sp>
      <p:sp>
        <p:nvSpPr>
          <p:cNvPr id="12" name="TextBox 11">
            <a:extLst>
              <a:ext uri="{FF2B5EF4-FFF2-40B4-BE49-F238E27FC236}">
                <a16:creationId xmlns:a16="http://schemas.microsoft.com/office/drawing/2014/main" id="{0A9DE88F-D0D9-B7C8-B95E-A6B73F465720}"/>
              </a:ext>
            </a:extLst>
          </p:cNvPr>
          <p:cNvSpPr txBox="1"/>
          <p:nvPr/>
        </p:nvSpPr>
        <p:spPr>
          <a:xfrm>
            <a:off x="304800" y="1722114"/>
            <a:ext cx="8022303" cy="5313058"/>
          </a:xfrm>
          <a:prstGeom prst="rect">
            <a:avLst/>
          </a:prstGeom>
        </p:spPr>
        <p:txBody>
          <a:bodyPr wrap="square" lIns="0" tIns="0" rIns="0" bIns="0" rtlCol="0" anchor="t">
            <a:spAutoFit/>
          </a:bodyPr>
          <a:lstStyle/>
          <a:p>
            <a:pPr>
              <a:lnSpc>
                <a:spcPct val="114000"/>
              </a:lnSpc>
            </a:pPr>
            <a:r>
              <a:rPr lang="en-US" sz="2800" b="1" dirty="0">
                <a:solidFill>
                  <a:schemeClr val="accent2">
                    <a:lumMod val="50000"/>
                  </a:schemeClr>
                </a:solidFill>
              </a:rPr>
              <a:t>College of Veterinary Medicine:</a:t>
            </a:r>
          </a:p>
          <a:p>
            <a:pPr lvl="1">
              <a:lnSpc>
                <a:spcPct val="114000"/>
              </a:lnSpc>
            </a:pPr>
            <a:r>
              <a:rPr lang="en-US" sz="2400" b="1" dirty="0">
                <a:solidFill>
                  <a:srgbClr val="2B2C30"/>
                </a:solidFill>
              </a:rPr>
              <a:t>Bindu Nanduri, PhD </a:t>
            </a:r>
            <a:r>
              <a:rPr lang="en-US" sz="2000" dirty="0">
                <a:solidFill>
                  <a:srgbClr val="2B2C30"/>
                </a:solidFill>
              </a:rPr>
              <a:t>(Reducing Colonization of Salmonella In Poultry)</a:t>
            </a:r>
          </a:p>
          <a:p>
            <a:pPr lvl="1">
              <a:lnSpc>
                <a:spcPct val="114000"/>
              </a:lnSpc>
            </a:pPr>
            <a:r>
              <a:rPr lang="en-US" sz="2400" b="1" dirty="0">
                <a:solidFill>
                  <a:srgbClr val="2B2C30"/>
                </a:solidFill>
              </a:rPr>
              <a:t>Isaac Jumper, DVM, PhD </a:t>
            </a:r>
            <a:r>
              <a:rPr lang="en-US" sz="2000" dirty="0">
                <a:solidFill>
                  <a:srgbClr val="2B2C30"/>
                </a:solidFill>
              </a:rPr>
              <a:t>(Epidemiologic Approaches to Livestock Disease), (Cross Sectional Study to Determine Risk Factors for Anaplasmosis and Other Endemic Diseases of Cattle)</a:t>
            </a:r>
          </a:p>
          <a:p>
            <a:pPr lvl="1">
              <a:lnSpc>
                <a:spcPct val="114000"/>
              </a:lnSpc>
            </a:pPr>
            <a:r>
              <a:rPr lang="en-US" sz="2400" b="1" dirty="0">
                <a:solidFill>
                  <a:srgbClr val="2B2C30"/>
                </a:solidFill>
              </a:rPr>
              <a:t>Kimberly Woodruff, DVM</a:t>
            </a:r>
            <a:r>
              <a:rPr lang="en-US" sz="2000" dirty="0">
                <a:solidFill>
                  <a:srgbClr val="2B2C30"/>
                </a:solidFill>
              </a:rPr>
              <a:t> (Epidemiologic Approaches to Livestock Disease), (Rapid Testing for European Foul Brood in Honeybees)</a:t>
            </a:r>
          </a:p>
          <a:p>
            <a:pPr lvl="1">
              <a:lnSpc>
                <a:spcPct val="114000"/>
              </a:lnSpc>
            </a:pPr>
            <a:r>
              <a:rPr lang="en-US" sz="2400" b="1" dirty="0">
                <a:solidFill>
                  <a:srgbClr val="2B2C30"/>
                </a:solidFill>
              </a:rPr>
              <a:t>David Smith, DVM, PhD </a:t>
            </a:r>
            <a:r>
              <a:rPr lang="en-US" sz="2000" dirty="0">
                <a:solidFill>
                  <a:srgbClr val="2B2C30"/>
                </a:solidFill>
              </a:rPr>
              <a:t>(Use of Arthropods Vectors to Classify Cattle Herds by Anaplasmosis Infectious Status), (Test Performance of Normal Saline as a Transport Medium for Detection of </a:t>
            </a:r>
            <a:r>
              <a:rPr lang="en-US" sz="2000" i="1" dirty="0" err="1">
                <a:solidFill>
                  <a:srgbClr val="2B2C30"/>
                </a:solidFill>
              </a:rPr>
              <a:t>Tritrichomonas</a:t>
            </a:r>
            <a:r>
              <a:rPr lang="en-US" sz="2000" i="1" dirty="0">
                <a:solidFill>
                  <a:srgbClr val="2B2C30"/>
                </a:solidFill>
              </a:rPr>
              <a:t> </a:t>
            </a:r>
            <a:r>
              <a:rPr lang="en-US" sz="2000" i="1" dirty="0" err="1">
                <a:solidFill>
                  <a:srgbClr val="2B2C30"/>
                </a:solidFill>
              </a:rPr>
              <a:t>foetus</a:t>
            </a:r>
            <a:r>
              <a:rPr lang="en-US" sz="2000" i="1" dirty="0">
                <a:solidFill>
                  <a:srgbClr val="2B2C30"/>
                </a:solidFill>
              </a:rPr>
              <a:t> </a:t>
            </a:r>
            <a:r>
              <a:rPr lang="en-US" sz="2000" dirty="0">
                <a:solidFill>
                  <a:srgbClr val="2B2C30"/>
                </a:solidFill>
              </a:rPr>
              <a:t>in Cattle Herds), (Diagnostic Approaches for Rapid Detection </a:t>
            </a:r>
            <a:r>
              <a:rPr lang="en-US" sz="2000" dirty="0" err="1">
                <a:solidFill>
                  <a:srgbClr val="2B2C30"/>
                </a:solidFill>
              </a:rPr>
              <a:t>fo</a:t>
            </a:r>
            <a:r>
              <a:rPr lang="en-US" sz="2000" dirty="0">
                <a:solidFill>
                  <a:srgbClr val="2B2C30"/>
                </a:solidFill>
              </a:rPr>
              <a:t> Herd-level Infections)</a:t>
            </a:r>
          </a:p>
          <a:p>
            <a:pPr lvl="1">
              <a:lnSpc>
                <a:spcPct val="114000"/>
              </a:lnSpc>
            </a:pPr>
            <a:r>
              <a:rPr lang="en-US" sz="2000" dirty="0">
                <a:solidFill>
                  <a:srgbClr val="2B2C30"/>
                </a:solidFill>
              </a:rPr>
              <a:t> </a:t>
            </a:r>
          </a:p>
          <a:p>
            <a:pPr marL="342900" indent="-342900">
              <a:lnSpc>
                <a:spcPct val="114000"/>
              </a:lnSpc>
              <a:buFontTx/>
              <a:buChar char="-"/>
            </a:pPr>
            <a:endParaRPr lang="en-US" sz="2000" dirty="0">
              <a:solidFill>
                <a:srgbClr val="2B2C30"/>
              </a:solidFill>
            </a:endParaRPr>
          </a:p>
        </p:txBody>
      </p:sp>
      <p:sp>
        <p:nvSpPr>
          <p:cNvPr id="15" name="TextBox 14">
            <a:extLst>
              <a:ext uri="{FF2B5EF4-FFF2-40B4-BE49-F238E27FC236}">
                <a16:creationId xmlns:a16="http://schemas.microsoft.com/office/drawing/2014/main" id="{E4C11BAC-0833-D60B-682C-CE6BF92F3D64}"/>
              </a:ext>
            </a:extLst>
          </p:cNvPr>
          <p:cNvSpPr txBox="1"/>
          <p:nvPr/>
        </p:nvSpPr>
        <p:spPr>
          <a:xfrm>
            <a:off x="8867865" y="1722114"/>
            <a:ext cx="8879372" cy="5313058"/>
          </a:xfrm>
          <a:prstGeom prst="rect">
            <a:avLst/>
          </a:prstGeom>
        </p:spPr>
        <p:txBody>
          <a:bodyPr wrap="square" lIns="0" tIns="0" rIns="0" bIns="0" rtlCol="0" anchor="t">
            <a:spAutoFit/>
          </a:bodyPr>
          <a:lstStyle/>
          <a:p>
            <a:pPr>
              <a:lnSpc>
                <a:spcPct val="114000"/>
              </a:lnSpc>
            </a:pPr>
            <a:r>
              <a:rPr lang="en-US" sz="2800" b="1" dirty="0">
                <a:solidFill>
                  <a:schemeClr val="accent2">
                    <a:lumMod val="50000"/>
                  </a:schemeClr>
                </a:solidFill>
              </a:rPr>
              <a:t>Department of Wildlife, Fisheries and Aquaculture</a:t>
            </a:r>
          </a:p>
          <a:p>
            <a:pPr lvl="1">
              <a:lnSpc>
                <a:spcPct val="114000"/>
              </a:lnSpc>
            </a:pPr>
            <a:r>
              <a:rPr lang="en-US" sz="2400" b="1" dirty="0">
                <a:solidFill>
                  <a:srgbClr val="2B2C30"/>
                </a:solidFill>
              </a:rPr>
              <a:t>Melanie Boudreau, PhD</a:t>
            </a:r>
            <a:r>
              <a:rPr lang="en-US" sz="2000" b="1" dirty="0">
                <a:solidFill>
                  <a:srgbClr val="2B2C30"/>
                </a:solidFill>
              </a:rPr>
              <a:t> </a:t>
            </a:r>
            <a:r>
              <a:rPr lang="en-US" sz="2000" dirty="0">
                <a:solidFill>
                  <a:srgbClr val="2B2C30"/>
                </a:solidFill>
              </a:rPr>
              <a:t>(Optimizing </a:t>
            </a:r>
            <a:r>
              <a:rPr lang="en-US" sz="2000" dirty="0" err="1">
                <a:solidFill>
                  <a:srgbClr val="2B2C30"/>
                </a:solidFill>
              </a:rPr>
              <a:t>Biologger</a:t>
            </a:r>
            <a:r>
              <a:rPr lang="en-US" sz="2000" dirty="0">
                <a:solidFill>
                  <a:srgbClr val="2B2C30"/>
                </a:solidFill>
              </a:rPr>
              <a:t> Attachment and Retention in Channel Catfish (</a:t>
            </a:r>
            <a:r>
              <a:rPr lang="en-US" sz="2000" i="1" dirty="0" err="1">
                <a:solidFill>
                  <a:srgbClr val="2B2C30"/>
                </a:solidFill>
              </a:rPr>
              <a:t>Ictalurus</a:t>
            </a:r>
            <a:r>
              <a:rPr lang="en-US" sz="2000" i="1" dirty="0">
                <a:solidFill>
                  <a:srgbClr val="2B2C30"/>
                </a:solidFill>
              </a:rPr>
              <a:t> punctatus</a:t>
            </a:r>
            <a:r>
              <a:rPr lang="en-US" sz="2000" dirty="0">
                <a:solidFill>
                  <a:srgbClr val="2B2C30"/>
                </a:solidFill>
              </a:rPr>
              <a:t>), (Using Biologging Technology to Understand Cattle) , (Seeing Through the Murky Waters: Understanding Catfish Disease Susceptibility as a Function of Behavior and Pond Environmental Conditions)</a:t>
            </a:r>
          </a:p>
          <a:p>
            <a:pPr lvl="1">
              <a:lnSpc>
                <a:spcPct val="114000"/>
              </a:lnSpc>
            </a:pPr>
            <a:r>
              <a:rPr lang="en-US" sz="2400" b="1" dirty="0">
                <a:solidFill>
                  <a:srgbClr val="2B2C30"/>
                </a:solidFill>
              </a:rPr>
              <a:t>Dana Morin, PhD </a:t>
            </a:r>
            <a:r>
              <a:rPr lang="en-US" sz="2000" dirty="0">
                <a:solidFill>
                  <a:srgbClr val="2B2C30"/>
                </a:solidFill>
              </a:rPr>
              <a:t>(Understanding the Role of Wildlife in the Spread of Antimicrobial Resistance)</a:t>
            </a:r>
          </a:p>
          <a:p>
            <a:pPr lvl="1">
              <a:lnSpc>
                <a:spcPct val="114000"/>
              </a:lnSpc>
            </a:pPr>
            <a:r>
              <a:rPr lang="en-US" sz="2400" b="1" dirty="0">
                <a:solidFill>
                  <a:srgbClr val="2B2C30"/>
                </a:solidFill>
              </a:rPr>
              <a:t>Garrett Street, PhD</a:t>
            </a:r>
            <a:r>
              <a:rPr lang="en-US" sz="2000" b="1" dirty="0">
                <a:solidFill>
                  <a:srgbClr val="2B2C30"/>
                </a:solidFill>
              </a:rPr>
              <a:t> </a:t>
            </a:r>
            <a:r>
              <a:rPr lang="en-US" sz="2000" dirty="0">
                <a:solidFill>
                  <a:srgbClr val="2B2C30"/>
                </a:solidFill>
              </a:rPr>
              <a:t>(Impacts of Wild Animals on Agricultural Landscapes), (Monitoring Movement and Pollination Activities of Honeybees), (Using Computer Vision and Radar to Understand and Predict Parasite Spread) </a:t>
            </a:r>
          </a:p>
          <a:p>
            <a:pPr lvl="1">
              <a:lnSpc>
                <a:spcPct val="114000"/>
              </a:lnSpc>
            </a:pPr>
            <a:r>
              <a:rPr lang="en-US" sz="2400" b="1" dirty="0">
                <a:solidFill>
                  <a:srgbClr val="2B2C30"/>
                </a:solidFill>
              </a:rPr>
              <a:t>Michael Sandel, PhD &amp; Manuel Ruiz-Aravena, DVM, PhD </a:t>
            </a:r>
            <a:r>
              <a:rPr lang="en-US" sz="2000" dirty="0">
                <a:solidFill>
                  <a:srgbClr val="2B2C30"/>
                </a:solidFill>
              </a:rPr>
              <a:t>(Optimizing One Health Surveillance Strategy for Zoonotic and Water-borne Bacterial Pathogens to Protect Animal and Human Health in Mississippi)</a:t>
            </a:r>
          </a:p>
        </p:txBody>
      </p:sp>
      <p:sp>
        <p:nvSpPr>
          <p:cNvPr id="21" name="TextBox 20">
            <a:extLst>
              <a:ext uri="{FF2B5EF4-FFF2-40B4-BE49-F238E27FC236}">
                <a16:creationId xmlns:a16="http://schemas.microsoft.com/office/drawing/2014/main" id="{3BA1DDA2-A092-B39E-2FB4-F38AAA28B887}"/>
              </a:ext>
            </a:extLst>
          </p:cNvPr>
          <p:cNvSpPr txBox="1"/>
          <p:nvPr/>
        </p:nvSpPr>
        <p:spPr>
          <a:xfrm>
            <a:off x="406184" y="6496074"/>
            <a:ext cx="7920919" cy="3067571"/>
          </a:xfrm>
          <a:prstGeom prst="rect">
            <a:avLst/>
          </a:prstGeom>
        </p:spPr>
        <p:txBody>
          <a:bodyPr wrap="square" lIns="0" tIns="0" rIns="0" bIns="0" rtlCol="0" anchor="t">
            <a:spAutoFit/>
          </a:bodyPr>
          <a:lstStyle/>
          <a:p>
            <a:pPr>
              <a:lnSpc>
                <a:spcPct val="114000"/>
              </a:lnSpc>
            </a:pPr>
            <a:r>
              <a:rPr lang="en-US" sz="2800" b="1" dirty="0">
                <a:solidFill>
                  <a:schemeClr val="accent2">
                    <a:lumMod val="50000"/>
                  </a:schemeClr>
                </a:solidFill>
              </a:rPr>
              <a:t>Department of Computer Science and Engineering</a:t>
            </a:r>
            <a:endParaRPr lang="en-US" sz="2800" b="1" dirty="0">
              <a:solidFill>
                <a:srgbClr val="2B2C30"/>
              </a:solidFill>
            </a:endParaRPr>
          </a:p>
          <a:p>
            <a:pPr lvl="1">
              <a:lnSpc>
                <a:spcPct val="114000"/>
              </a:lnSpc>
            </a:pPr>
            <a:r>
              <a:rPr lang="en-US" sz="2400" b="1" dirty="0">
                <a:solidFill>
                  <a:srgbClr val="2B2C30"/>
                </a:solidFill>
              </a:rPr>
              <a:t>Mahalingam Ramkumar, PhD </a:t>
            </a:r>
            <a:r>
              <a:rPr lang="en-US" sz="2000" dirty="0">
                <a:solidFill>
                  <a:srgbClr val="2B2C30"/>
                </a:solidFill>
              </a:rPr>
              <a:t>(Using Graph Neural Networks for Identifying Microbiome Signatures in Pastured Poultry)</a:t>
            </a:r>
          </a:p>
          <a:p>
            <a:pPr lvl="1">
              <a:lnSpc>
                <a:spcPct val="114000"/>
              </a:lnSpc>
            </a:pPr>
            <a:r>
              <a:rPr lang="en-US" sz="2400" b="1" dirty="0" err="1">
                <a:solidFill>
                  <a:srgbClr val="2B2C30"/>
                </a:solidFill>
              </a:rPr>
              <a:t>Zhiquian</a:t>
            </a:r>
            <a:r>
              <a:rPr lang="en-US" sz="2400" b="1" dirty="0">
                <a:solidFill>
                  <a:srgbClr val="2B2C30"/>
                </a:solidFill>
              </a:rPr>
              <a:t> Chen, PhD </a:t>
            </a:r>
            <a:r>
              <a:rPr lang="en-US" sz="2000" dirty="0">
                <a:solidFill>
                  <a:srgbClr val="2B2C30"/>
                </a:solidFill>
              </a:rPr>
              <a:t>(Graph Neural Networks in Biology: A Case Study on MIC )</a:t>
            </a:r>
          </a:p>
          <a:p>
            <a:pPr lvl="1">
              <a:lnSpc>
                <a:spcPct val="114000"/>
              </a:lnSpc>
            </a:pPr>
            <a:r>
              <a:rPr lang="en-US" sz="2000" dirty="0">
                <a:solidFill>
                  <a:srgbClr val="2B2C30"/>
                </a:solidFill>
              </a:rPr>
              <a:t>Nisha </a:t>
            </a:r>
            <a:r>
              <a:rPr lang="en-US" sz="2000" dirty="0" err="1">
                <a:solidFill>
                  <a:srgbClr val="2B2C30"/>
                </a:solidFill>
              </a:rPr>
              <a:t>Pillal</a:t>
            </a:r>
            <a:r>
              <a:rPr lang="en-US" sz="2000" dirty="0">
                <a:solidFill>
                  <a:srgbClr val="2B2C30"/>
                </a:solidFill>
              </a:rPr>
              <a:t>, PhD</a:t>
            </a:r>
          </a:p>
          <a:p>
            <a:pPr lvl="1">
              <a:lnSpc>
                <a:spcPct val="114000"/>
              </a:lnSpc>
            </a:pPr>
            <a:endParaRPr lang="en-US" sz="2000" dirty="0">
              <a:solidFill>
                <a:srgbClr val="2B2C30"/>
              </a:solidFill>
            </a:endParaRPr>
          </a:p>
          <a:p>
            <a:pPr>
              <a:lnSpc>
                <a:spcPct val="114000"/>
              </a:lnSpc>
            </a:pPr>
            <a:endParaRPr lang="en-US" sz="2000" dirty="0">
              <a:solidFill>
                <a:srgbClr val="2B2C30"/>
              </a:solidFill>
            </a:endParaRPr>
          </a:p>
        </p:txBody>
      </p:sp>
      <p:sp>
        <p:nvSpPr>
          <p:cNvPr id="3" name="TextBox 2">
            <a:extLst>
              <a:ext uri="{FF2B5EF4-FFF2-40B4-BE49-F238E27FC236}">
                <a16:creationId xmlns:a16="http://schemas.microsoft.com/office/drawing/2014/main" id="{15353BC5-E2CF-F703-4108-A12CD5721E3E}"/>
              </a:ext>
            </a:extLst>
          </p:cNvPr>
          <p:cNvSpPr txBox="1"/>
          <p:nvPr/>
        </p:nvSpPr>
        <p:spPr>
          <a:xfrm>
            <a:off x="8864117" y="7085094"/>
            <a:ext cx="8879372" cy="1258806"/>
          </a:xfrm>
          <a:prstGeom prst="rect">
            <a:avLst/>
          </a:prstGeom>
        </p:spPr>
        <p:txBody>
          <a:bodyPr wrap="square" lIns="0" tIns="0" rIns="0" bIns="0" rtlCol="0" anchor="t">
            <a:spAutoFit/>
          </a:bodyPr>
          <a:lstStyle/>
          <a:p>
            <a:r>
              <a:rPr lang="en-US" sz="2800" b="1" dirty="0">
                <a:solidFill>
                  <a:schemeClr val="accent2">
                    <a:lumMod val="50000"/>
                  </a:schemeClr>
                </a:solidFill>
              </a:rPr>
              <a:t>Department of Biochemistry, Molecular Biology, Entomology and Plant Pathology</a:t>
            </a:r>
            <a:endParaRPr lang="en-US" sz="2800" b="1" dirty="0">
              <a:solidFill>
                <a:srgbClr val="2B2C30"/>
              </a:solidFill>
            </a:endParaRPr>
          </a:p>
          <a:p>
            <a:pPr lvl="1">
              <a:lnSpc>
                <a:spcPct val="114000"/>
              </a:lnSpc>
            </a:pPr>
            <a:r>
              <a:rPr lang="en-US" sz="2400" b="1" i="0" dirty="0">
                <a:solidFill>
                  <a:srgbClr val="333333"/>
                </a:solidFill>
                <a:effectLst/>
              </a:rPr>
              <a:t>Florencia Meyer</a:t>
            </a:r>
            <a:r>
              <a:rPr lang="en-US" sz="2400" b="1" dirty="0">
                <a:solidFill>
                  <a:srgbClr val="2B2C30"/>
                </a:solidFill>
              </a:rPr>
              <a:t>, PhD </a:t>
            </a:r>
            <a:r>
              <a:rPr lang="en-US" sz="2000" dirty="0">
                <a:solidFill>
                  <a:srgbClr val="2B2C30"/>
                </a:solidFill>
              </a:rPr>
              <a:t>(Recombination and Diversity in Bovine Coronavirus </a:t>
            </a:r>
            <a:r>
              <a:rPr lang="en-US" sz="2000" b="0" i="0" dirty="0">
                <a:solidFill>
                  <a:srgbClr val="585858"/>
                </a:solidFill>
                <a:effectLst/>
                <a:latin typeface="Neue Swift"/>
              </a:rPr>
              <a:t>)</a:t>
            </a:r>
            <a:endParaRPr lang="en-US" sz="2000" dirty="0">
              <a:solidFill>
                <a:srgbClr val="2B2C30"/>
              </a:solidFill>
            </a:endParaRPr>
          </a:p>
        </p:txBody>
      </p:sp>
      <p:sp>
        <p:nvSpPr>
          <p:cNvPr id="6" name="TextBox 5">
            <a:extLst>
              <a:ext uri="{FF2B5EF4-FFF2-40B4-BE49-F238E27FC236}">
                <a16:creationId xmlns:a16="http://schemas.microsoft.com/office/drawing/2014/main" id="{3D5F83AB-101E-40CD-EA93-E6380AB5AD59}"/>
              </a:ext>
            </a:extLst>
          </p:cNvPr>
          <p:cNvSpPr txBox="1"/>
          <p:nvPr/>
        </p:nvSpPr>
        <p:spPr>
          <a:xfrm>
            <a:off x="406184" y="8891361"/>
            <a:ext cx="7890901" cy="1243097"/>
          </a:xfrm>
          <a:prstGeom prst="rect">
            <a:avLst/>
          </a:prstGeom>
        </p:spPr>
        <p:txBody>
          <a:bodyPr wrap="square" lIns="0" tIns="0" rIns="0" bIns="0" rtlCol="0" anchor="t">
            <a:spAutoFit/>
          </a:bodyPr>
          <a:lstStyle/>
          <a:p>
            <a:pPr>
              <a:lnSpc>
                <a:spcPct val="114000"/>
              </a:lnSpc>
            </a:pPr>
            <a:r>
              <a:rPr lang="en-US" sz="2800" b="1" dirty="0">
                <a:solidFill>
                  <a:schemeClr val="accent2">
                    <a:lumMod val="50000"/>
                  </a:schemeClr>
                </a:solidFill>
              </a:rPr>
              <a:t>Department of Poultry Sciences</a:t>
            </a:r>
            <a:endParaRPr lang="en-US" sz="2800" b="1" dirty="0">
              <a:solidFill>
                <a:srgbClr val="2B2C30"/>
              </a:solidFill>
            </a:endParaRPr>
          </a:p>
          <a:p>
            <a:pPr lvl="1">
              <a:lnSpc>
                <a:spcPct val="114000"/>
              </a:lnSpc>
            </a:pPr>
            <a:r>
              <a:rPr lang="en-US" sz="2400" b="1" i="0" dirty="0">
                <a:solidFill>
                  <a:srgbClr val="333333"/>
                </a:solidFill>
                <a:effectLst/>
              </a:rPr>
              <a:t>Li Zhang</a:t>
            </a:r>
            <a:r>
              <a:rPr lang="en-US" sz="2400" b="1" dirty="0">
                <a:solidFill>
                  <a:srgbClr val="2B2C30"/>
                </a:solidFill>
              </a:rPr>
              <a:t>, PhD </a:t>
            </a:r>
            <a:r>
              <a:rPr lang="en-US" sz="2000" dirty="0">
                <a:solidFill>
                  <a:srgbClr val="2B2C30"/>
                </a:solidFill>
              </a:rPr>
              <a:t>(Minimizing Disease Transmission in Poultry through Rapid Detection and Predictive Models</a:t>
            </a:r>
            <a:r>
              <a:rPr lang="en-US" sz="2000" b="0" i="0" dirty="0">
                <a:solidFill>
                  <a:srgbClr val="585858"/>
                </a:solidFill>
                <a:effectLst/>
                <a:latin typeface="Neue Swift"/>
              </a:rPr>
              <a:t>)</a:t>
            </a:r>
            <a:endParaRPr lang="en-US" sz="2000" dirty="0">
              <a:solidFill>
                <a:srgbClr val="2B2C30"/>
              </a:solidFill>
            </a:endParaRPr>
          </a:p>
        </p:txBody>
      </p:sp>
      <p:sp>
        <p:nvSpPr>
          <p:cNvPr id="13" name="AutoShape 2">
            <a:extLst>
              <a:ext uri="{FF2B5EF4-FFF2-40B4-BE49-F238E27FC236}">
                <a16:creationId xmlns:a16="http://schemas.microsoft.com/office/drawing/2014/main" id="{53A5C536-6CD4-BAC9-820D-96DC43653C1C}"/>
              </a:ext>
            </a:extLst>
          </p:cNvPr>
          <p:cNvSpPr/>
          <p:nvPr/>
        </p:nvSpPr>
        <p:spPr>
          <a:xfrm flipV="1">
            <a:off x="0" y="1562100"/>
            <a:ext cx="18288000" cy="0"/>
          </a:xfrm>
          <a:prstGeom prst="line">
            <a:avLst/>
          </a:prstGeom>
          <a:ln w="28575" cap="flat">
            <a:solidFill>
              <a:schemeClr val="accent2">
                <a:lumMod val="50000"/>
              </a:schemeClr>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2943143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64E606-EA5B-9D2F-EC14-403D9FAACD8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6F7998B-30CB-9BE8-D8E7-EB7E1CA36983}"/>
              </a:ext>
            </a:extLst>
          </p:cNvPr>
          <p:cNvPicPr>
            <a:picLocks noChangeAspect="1"/>
          </p:cNvPicPr>
          <p:nvPr/>
        </p:nvPicPr>
        <p:blipFill rotWithShape="1">
          <a:blip r:embed="rId2"/>
          <a:srcRect l="14354" t="45735" r="38468" b="37348"/>
          <a:stretch/>
        </p:blipFill>
        <p:spPr>
          <a:xfrm>
            <a:off x="897346" y="5835868"/>
            <a:ext cx="7949381" cy="1603466"/>
          </a:xfrm>
          <a:prstGeom prst="rect">
            <a:avLst/>
          </a:prstGeom>
        </p:spPr>
      </p:pic>
      <p:pic>
        <p:nvPicPr>
          <p:cNvPr id="7" name="Picture 6">
            <a:extLst>
              <a:ext uri="{FF2B5EF4-FFF2-40B4-BE49-F238E27FC236}">
                <a16:creationId xmlns:a16="http://schemas.microsoft.com/office/drawing/2014/main" id="{28331D3C-87FF-7DE7-1C60-CDCD090B26E0}"/>
              </a:ext>
            </a:extLst>
          </p:cNvPr>
          <p:cNvPicPr>
            <a:picLocks noChangeAspect="1"/>
          </p:cNvPicPr>
          <p:nvPr/>
        </p:nvPicPr>
        <p:blipFill rotWithShape="1">
          <a:blip r:embed="rId3"/>
          <a:srcRect l="17097" t="46165" r="25403" b="33763"/>
          <a:stretch/>
        </p:blipFill>
        <p:spPr>
          <a:xfrm>
            <a:off x="695334" y="7783557"/>
            <a:ext cx="8476404" cy="1719993"/>
          </a:xfrm>
          <a:prstGeom prst="rect">
            <a:avLst/>
          </a:prstGeom>
        </p:spPr>
      </p:pic>
      <p:sp>
        <p:nvSpPr>
          <p:cNvPr id="2" name="TextBox 1">
            <a:extLst>
              <a:ext uri="{FF2B5EF4-FFF2-40B4-BE49-F238E27FC236}">
                <a16:creationId xmlns:a16="http://schemas.microsoft.com/office/drawing/2014/main" id="{D7125A3E-C2AF-11BA-BA49-2103A65AC6A7}"/>
              </a:ext>
            </a:extLst>
          </p:cNvPr>
          <p:cNvSpPr txBox="1"/>
          <p:nvPr/>
        </p:nvSpPr>
        <p:spPr>
          <a:xfrm>
            <a:off x="574646" y="953809"/>
            <a:ext cx="17138708" cy="830997"/>
          </a:xfrm>
          <a:prstGeom prst="rect">
            <a:avLst/>
          </a:prstGeom>
          <a:noFill/>
        </p:spPr>
        <p:txBody>
          <a:bodyPr wrap="square" rtlCol="0">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800" dirty="0">
                <a:latin typeface="Aptos" panose="020B0004020202020204" pitchFamily="34" charset="0"/>
              </a:rPr>
              <a:t>Disease susceptibility is related to environmental conditions</a:t>
            </a:r>
          </a:p>
        </p:txBody>
      </p:sp>
      <p:cxnSp>
        <p:nvCxnSpPr>
          <p:cNvPr id="3" name="Straight Connector 2">
            <a:extLst>
              <a:ext uri="{FF2B5EF4-FFF2-40B4-BE49-F238E27FC236}">
                <a16:creationId xmlns:a16="http://schemas.microsoft.com/office/drawing/2014/main" id="{AAFCF2C5-079B-C767-1DDC-65BC529C641F}"/>
              </a:ext>
            </a:extLst>
          </p:cNvPr>
          <p:cNvCxnSpPr/>
          <p:nvPr/>
        </p:nvCxnSpPr>
        <p:spPr>
          <a:xfrm>
            <a:off x="553674" y="2038526"/>
            <a:ext cx="16798953"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ADA67A-3AB3-AAC8-7C1F-E11CE4B01791}"/>
              </a:ext>
            </a:extLst>
          </p:cNvPr>
          <p:cNvGrpSpPr/>
          <p:nvPr/>
        </p:nvGrpSpPr>
        <p:grpSpPr>
          <a:xfrm>
            <a:off x="9676702" y="2246082"/>
            <a:ext cx="6869093" cy="8040918"/>
            <a:chOff x="0" y="0"/>
            <a:chExt cx="2839085" cy="3230535"/>
          </a:xfrm>
        </p:grpSpPr>
        <p:grpSp>
          <p:nvGrpSpPr>
            <p:cNvPr id="6" name="Group 5">
              <a:extLst>
                <a:ext uri="{FF2B5EF4-FFF2-40B4-BE49-F238E27FC236}">
                  <a16:creationId xmlns:a16="http://schemas.microsoft.com/office/drawing/2014/main" id="{A0B0ED08-E58E-C02A-61F7-D2BE2333FF1E}"/>
                </a:ext>
              </a:extLst>
            </p:cNvPr>
            <p:cNvGrpSpPr/>
            <p:nvPr/>
          </p:nvGrpSpPr>
          <p:grpSpPr>
            <a:xfrm>
              <a:off x="0" y="38100"/>
              <a:ext cx="2839085" cy="3192435"/>
              <a:chOff x="0" y="0"/>
              <a:chExt cx="2839212" cy="3192435"/>
            </a:xfrm>
          </p:grpSpPr>
          <p:grpSp>
            <p:nvGrpSpPr>
              <p:cNvPr id="10" name="Group 9">
                <a:extLst>
                  <a:ext uri="{FF2B5EF4-FFF2-40B4-BE49-F238E27FC236}">
                    <a16:creationId xmlns:a16="http://schemas.microsoft.com/office/drawing/2014/main" id="{110EB6FE-469C-9C4D-531A-B73F6FABA102}"/>
                  </a:ext>
                </a:extLst>
              </p:cNvPr>
              <p:cNvGrpSpPr/>
              <p:nvPr/>
            </p:nvGrpSpPr>
            <p:grpSpPr>
              <a:xfrm>
                <a:off x="0" y="0"/>
                <a:ext cx="2819400" cy="2903220"/>
                <a:chOff x="0" y="0"/>
                <a:chExt cx="2819400" cy="2903220"/>
              </a:xfrm>
            </p:grpSpPr>
            <p:pic>
              <p:nvPicPr>
                <p:cNvPr id="16" name="Picture 15" descr="A picture containing text, diagram, line, font&#10;&#10;Description automatically generated">
                  <a:extLst>
                    <a:ext uri="{FF2B5EF4-FFF2-40B4-BE49-F238E27FC236}">
                      <a16:creationId xmlns:a16="http://schemas.microsoft.com/office/drawing/2014/main" id="{0C6F5B6D-E3AD-BA2D-34B5-6FE3FFA37A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6860"/>
                <a:stretch/>
              </p:blipFill>
              <p:spPr bwMode="auto">
                <a:xfrm>
                  <a:off x="0" y="1356360"/>
                  <a:ext cx="2819400" cy="154686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F8659926-BF12-DA55-79BC-9DDE4827CA2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91" t="18278" r="2702" b="3507"/>
                <a:stretch/>
              </p:blipFill>
              <p:spPr bwMode="auto">
                <a:xfrm>
                  <a:off x="53340" y="0"/>
                  <a:ext cx="2689860" cy="1402080"/>
                </a:xfrm>
                <a:prstGeom prst="rect">
                  <a:avLst/>
                </a:prstGeom>
                <a:noFill/>
                <a:ln>
                  <a:noFill/>
                </a:ln>
                <a:extLst>
                  <a:ext uri="{53640926-AAD7-44D8-BBD7-CCE9431645EC}">
                    <a14:shadowObscured xmlns:a14="http://schemas.microsoft.com/office/drawing/2010/main"/>
                  </a:ext>
                </a:extLst>
              </p:spPr>
            </p:pic>
          </p:grpSp>
          <p:sp>
            <p:nvSpPr>
              <p:cNvPr id="13" name="Text Box 2">
                <a:extLst>
                  <a:ext uri="{FF2B5EF4-FFF2-40B4-BE49-F238E27FC236}">
                    <a16:creationId xmlns:a16="http://schemas.microsoft.com/office/drawing/2014/main" id="{4AE12336-C73A-F05C-A2A0-74124580EE0F}"/>
                  </a:ext>
                </a:extLst>
              </p:cNvPr>
              <p:cNvSpPr txBox="1">
                <a:spLocks noChangeArrowheads="1"/>
              </p:cNvSpPr>
              <p:nvPr/>
            </p:nvSpPr>
            <p:spPr bwMode="auto">
              <a:xfrm>
                <a:off x="22860" y="2903221"/>
                <a:ext cx="2816352" cy="289214"/>
              </a:xfrm>
              <a:prstGeom prst="rect">
                <a:avLst/>
              </a:prstGeom>
              <a:solidFill>
                <a:srgbClr val="FFFFFF"/>
              </a:solidFill>
              <a:ln w="9525">
                <a:noFill/>
                <a:miter lim="800000"/>
                <a:headEnd/>
                <a:tailEnd/>
              </a:ln>
            </p:spPr>
            <p:txBody>
              <a:bodyPr rot="0" vert="horz" wrap="square" lIns="137160" tIns="68580" rIns="137160" bIns="68580" anchor="t" anchorCtr="0">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a:lnSpc>
                    <a:spcPct val="107000"/>
                  </a:lnSpc>
                  <a:spcBef>
                    <a:spcPts val="0"/>
                  </a:spcBef>
                  <a:spcAft>
                    <a:spcPts val="1200"/>
                  </a:spcAft>
                </a:pPr>
                <a:r>
                  <a:rPr lang="en-US" sz="1200" kern="100" dirty="0">
                    <a:effectLst/>
                    <a:latin typeface="Open Sans" panose="020B0606030504020204" pitchFamily="34" charset="0"/>
                    <a:ea typeface="Calibri" panose="020F0502020204030204" pitchFamily="34" charset="0"/>
                    <a:cs typeface="Times New Roman" panose="02020603050405020304" pitchFamily="18" charset="0"/>
                  </a:rPr>
                  <a:t>Figure 2: Seasonality in incidence of (top) </a:t>
                </a:r>
                <a:r>
                  <a:rPr lang="en-US" sz="1200" kern="100" dirty="0" err="1">
                    <a:effectLst/>
                    <a:latin typeface="Open Sans" panose="020B0606030504020204" pitchFamily="34" charset="0"/>
                    <a:ea typeface="Calibri" panose="020F0502020204030204" pitchFamily="34" charset="0"/>
                    <a:cs typeface="Times New Roman" panose="02020603050405020304" pitchFamily="18" charset="0"/>
                  </a:rPr>
                  <a:t>columnaris</a:t>
                </a:r>
                <a:r>
                  <a:rPr lang="en-US" sz="1200" kern="100" dirty="0">
                    <a:effectLst/>
                    <a:latin typeface="Open Sans" panose="020B0606030504020204" pitchFamily="34" charset="0"/>
                    <a:ea typeface="Calibri" panose="020F0502020204030204" pitchFamily="34" charset="0"/>
                    <a:cs typeface="Times New Roman" panose="02020603050405020304" pitchFamily="18" charset="0"/>
                  </a:rPr>
                  <a:t> disease in East Mississippi and (bottom) PGD in northwest Mississippi ponds.  </a:t>
                </a:r>
                <a:endParaRPr lang="en-US" sz="165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 name="Rectangle 7">
              <a:extLst>
                <a:ext uri="{FF2B5EF4-FFF2-40B4-BE49-F238E27FC236}">
                  <a16:creationId xmlns:a16="http://schemas.microsoft.com/office/drawing/2014/main" id="{09BF8E7F-8C12-C95E-DFF2-EC0BE90577E1}"/>
                </a:ext>
              </a:extLst>
            </p:cNvPr>
            <p:cNvSpPr/>
            <p:nvPr/>
          </p:nvSpPr>
          <p:spPr>
            <a:xfrm>
              <a:off x="22860" y="0"/>
              <a:ext cx="2795905" cy="2941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4050"/>
            </a:p>
          </p:txBody>
        </p:sp>
      </p:grpSp>
      <p:sp>
        <p:nvSpPr>
          <p:cNvPr id="19" name="TextBox 18">
            <a:extLst>
              <a:ext uri="{FF2B5EF4-FFF2-40B4-BE49-F238E27FC236}">
                <a16:creationId xmlns:a16="http://schemas.microsoft.com/office/drawing/2014/main" id="{2545B738-3E1F-C626-4A5C-D05435EFF6EC}"/>
              </a:ext>
            </a:extLst>
          </p:cNvPr>
          <p:cNvSpPr txBox="1"/>
          <p:nvPr/>
        </p:nvSpPr>
        <p:spPr>
          <a:xfrm>
            <a:off x="897346" y="2798606"/>
            <a:ext cx="7646447" cy="2469907"/>
          </a:xfrm>
          <a:prstGeom prst="rect">
            <a:avLst/>
          </a:prstGeom>
          <a:noFill/>
          <a:ln>
            <a:solidFill>
              <a:schemeClr val="tx1"/>
            </a:solidFill>
          </a:ln>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None/>
            </a:pPr>
            <a:r>
              <a:rPr lang="en-US" sz="4200" dirty="0">
                <a:latin typeface="Abadi Extra Light" panose="020B0204020104020204" pitchFamily="34" charset="0"/>
              </a:rPr>
              <a:t>Diseases often associated with: </a:t>
            </a:r>
          </a:p>
          <a:p>
            <a:pPr marL="1114425" lvl="1" indent="-428625">
              <a:buFont typeface="Arial" panose="020B0604020202020204" pitchFamily="34" charset="0"/>
              <a:buChar char="•"/>
            </a:pPr>
            <a:r>
              <a:rPr lang="en-US" sz="3600" dirty="0">
                <a:latin typeface="Abadi Extra Light" panose="020B0204020104020204" pitchFamily="34" charset="0"/>
              </a:rPr>
              <a:t>Higher temperatures</a:t>
            </a:r>
          </a:p>
          <a:p>
            <a:pPr marL="1114425" lvl="1" indent="-428625">
              <a:buFont typeface="Arial" panose="020B0604020202020204" pitchFamily="34" charset="0"/>
              <a:buChar char="•"/>
            </a:pPr>
            <a:r>
              <a:rPr lang="en-US" sz="3600" dirty="0">
                <a:latin typeface="Abadi Extra Light" panose="020B0204020104020204" pitchFamily="34" charset="0"/>
              </a:rPr>
              <a:t>Hypoxic conditions</a:t>
            </a:r>
          </a:p>
          <a:p>
            <a:pPr lvl="1"/>
            <a:endParaRPr lang="en-US" sz="4050" dirty="0">
              <a:latin typeface="Abadi Extra Light" panose="020B0204020104020204" pitchFamily="34" charset="0"/>
            </a:endParaRPr>
          </a:p>
        </p:txBody>
      </p:sp>
    </p:spTree>
    <p:extLst>
      <p:ext uri="{BB962C8B-B14F-4D97-AF65-F5344CB8AC3E}">
        <p14:creationId xmlns:p14="http://schemas.microsoft.com/office/powerpoint/2010/main" val="1063267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20CC9753-509D-0A6D-9A9C-9EB7B691735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3" name="Content Placeholder 2">
            <a:extLst>
              <a:ext uri="{FF2B5EF4-FFF2-40B4-BE49-F238E27FC236}">
                <a16:creationId xmlns:a16="http://schemas.microsoft.com/office/drawing/2014/main" id="{96900C83-5EA9-D084-125A-1F7DD15CDF1B}"/>
              </a:ext>
            </a:extLst>
          </p:cNvPr>
          <p:cNvSpPr>
            <a:spLocks noGrp="1"/>
          </p:cNvSpPr>
          <p:nvPr>
            <p:ph idx="1"/>
          </p:nvPr>
        </p:nvSpPr>
        <p:spPr>
          <a:xfrm>
            <a:off x="480767" y="410066"/>
            <a:ext cx="8858483" cy="8855379"/>
          </a:xfrm>
        </p:spPr>
        <p:txBody>
          <a:bodyPr>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None/>
            </a:pPr>
            <a:r>
              <a:rPr lang="en-US" dirty="0">
                <a:latin typeface="Berlin Sans FB" panose="020E0602020502020306" pitchFamily="34" charset="0"/>
              </a:rPr>
              <a:t>Phase 3: Understanding catfish disease susceptibility as a function of behavior and environmental conditions</a:t>
            </a:r>
          </a:p>
          <a:p>
            <a:pPr marL="0" indent="0">
              <a:buNone/>
            </a:pPr>
            <a:endParaRPr lang="en-US" sz="2400" dirty="0">
              <a:latin typeface="Abadi Extra Light" panose="020B0204020104020204" pitchFamily="34" charset="0"/>
            </a:endParaRPr>
          </a:p>
          <a:p>
            <a:pPr marL="0" indent="0">
              <a:buNone/>
            </a:pPr>
            <a:r>
              <a:rPr lang="en-US" sz="3000" dirty="0">
                <a:latin typeface="Abadi Extra Light" panose="020B0204020104020204" pitchFamily="34" charset="0"/>
              </a:rPr>
              <a:t>Specific aim #1: Examine catfish behavior and movement in relation to environmental conditions (e.g. low oxygen)</a:t>
            </a:r>
          </a:p>
          <a:p>
            <a:pPr marL="0" indent="0">
              <a:buNone/>
            </a:pPr>
            <a:endParaRPr lang="en-US" sz="3000" dirty="0">
              <a:latin typeface="Abadi Extra Light" panose="020B0204020104020204" pitchFamily="34" charset="0"/>
            </a:endParaRPr>
          </a:p>
          <a:p>
            <a:pPr marL="0" indent="0">
              <a:buNone/>
            </a:pPr>
            <a:r>
              <a:rPr lang="en-US" sz="3000" dirty="0">
                <a:latin typeface="Abadi Extra Light" panose="020B0204020104020204" pitchFamily="34" charset="0"/>
              </a:rPr>
              <a:t>Specific aim #2: Examine disease community prevalence over time (in water, soil and on fish)</a:t>
            </a:r>
          </a:p>
          <a:p>
            <a:pPr marL="0" indent="0">
              <a:buNone/>
            </a:pPr>
            <a:endParaRPr lang="en-US" sz="3000" dirty="0">
              <a:latin typeface="Abadi Extra Light" panose="020B0204020104020204" pitchFamily="34" charset="0"/>
            </a:endParaRPr>
          </a:p>
          <a:p>
            <a:pPr marL="0" indent="0">
              <a:buNone/>
            </a:pPr>
            <a:r>
              <a:rPr lang="en-US" sz="3000" dirty="0">
                <a:latin typeface="Abadi Extra Light" panose="020B0204020104020204" pitchFamily="34" charset="0"/>
              </a:rPr>
              <a:t>Specific aim #3: Examine the role of the environment and catfish behavior in disease susceptibility</a:t>
            </a:r>
          </a:p>
          <a:p>
            <a:pPr marL="0" indent="0">
              <a:buNone/>
            </a:pPr>
            <a:endParaRPr lang="en-US" sz="2400" dirty="0">
              <a:latin typeface="Abadi Extra Light" panose="020B0204020104020204" pitchFamily="34" charset="0"/>
            </a:endParaRPr>
          </a:p>
        </p:txBody>
      </p:sp>
      <p:pic>
        <p:nvPicPr>
          <p:cNvPr id="2" name="Picture 1">
            <a:extLst>
              <a:ext uri="{FF2B5EF4-FFF2-40B4-BE49-F238E27FC236}">
                <a16:creationId xmlns:a16="http://schemas.microsoft.com/office/drawing/2014/main" id="{2D06FBE4-76F6-1B92-71F9-D7942D8D7BA9}"/>
              </a:ext>
            </a:extLst>
          </p:cNvPr>
          <p:cNvPicPr>
            <a:picLocks noChangeAspect="1"/>
          </p:cNvPicPr>
          <p:nvPr/>
        </p:nvPicPr>
        <p:blipFill rotWithShape="1">
          <a:blip r:embed="rId2"/>
          <a:srcRect l="31985" r="14978" b="2"/>
          <a:stretch/>
        </p:blipFill>
        <p:spPr>
          <a:xfrm>
            <a:off x="9343823" y="15"/>
            <a:ext cx="8944178" cy="1028698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58496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249A2526-AE25-550F-B8FC-7B2DB4DE41C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C9C42A-E4A2-FE41-95FF-047B29A84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3FCCEF4-72D8-8E7C-8F5E-AB6B0F124D77}"/>
              </a:ext>
            </a:extLst>
          </p:cNvPr>
          <p:cNvSpPr>
            <a:spLocks noGrp="1"/>
          </p:cNvSpPr>
          <p:nvPr>
            <p:ph idx="1"/>
          </p:nvPr>
        </p:nvSpPr>
        <p:spPr>
          <a:xfrm>
            <a:off x="480767" y="410066"/>
            <a:ext cx="8463413" cy="8855379"/>
          </a:xfrm>
        </p:spPr>
        <p:txBody>
          <a:bodyPr>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buNone/>
            </a:pPr>
            <a:r>
              <a:rPr lang="en-US" dirty="0">
                <a:latin typeface="Berlin Sans FB" panose="020E0602020502020306" pitchFamily="34" charset="0"/>
              </a:rPr>
              <a:t>Phase 3: Understanding catfish disease susceptibility as a function of behavior and environmental conditions</a:t>
            </a:r>
          </a:p>
          <a:p>
            <a:pPr marL="0" indent="0">
              <a:buNone/>
            </a:pPr>
            <a:endParaRPr lang="en-US" sz="2400" dirty="0">
              <a:latin typeface="Abadi Extra Light" panose="020B0204020104020204" pitchFamily="34" charset="0"/>
            </a:endParaRPr>
          </a:p>
          <a:p>
            <a:pPr marL="0" indent="0">
              <a:buNone/>
            </a:pPr>
            <a:r>
              <a:rPr lang="en-US" sz="3000" dirty="0">
                <a:latin typeface="Abadi Extra Light" panose="020B0204020104020204" pitchFamily="34" charset="0"/>
              </a:rPr>
              <a:t>Things we have done to date:</a:t>
            </a:r>
          </a:p>
          <a:p>
            <a:pPr lvl="1"/>
            <a:r>
              <a:rPr lang="en-US" sz="3000" dirty="0">
                <a:latin typeface="Abadi Extra Light" panose="020B0204020104020204" pitchFamily="34" charset="0"/>
              </a:rPr>
              <a:t>Hired MSc student for movement component – Aim 1</a:t>
            </a:r>
          </a:p>
          <a:p>
            <a:pPr lvl="2"/>
            <a:r>
              <a:rPr lang="en-US" sz="2400" dirty="0">
                <a:latin typeface="Abadi Extra Light" panose="020B0204020104020204" pitchFamily="34" charset="0"/>
              </a:rPr>
              <a:t>Chapter 1: environmental conditions mapping - summer 1 and 2</a:t>
            </a:r>
          </a:p>
          <a:p>
            <a:pPr lvl="2"/>
            <a:r>
              <a:rPr lang="en-US" sz="2400" dirty="0">
                <a:latin typeface="Abadi Extra Light" panose="020B0204020104020204" pitchFamily="34" charset="0"/>
              </a:rPr>
              <a:t>Chapter 2: environmental conditions and movement/behavior – summer 1 (pilot) and 2</a:t>
            </a:r>
          </a:p>
          <a:p>
            <a:pPr lvl="2"/>
            <a:endParaRPr lang="en-US" sz="2400" dirty="0">
              <a:latin typeface="Abadi Extra Light" panose="020B0204020104020204" pitchFamily="34" charset="0"/>
            </a:endParaRPr>
          </a:p>
          <a:p>
            <a:pPr lvl="1"/>
            <a:r>
              <a:rPr lang="en-US" sz="3000" dirty="0">
                <a:latin typeface="Abadi Extra Light" panose="020B0204020104020204" pitchFamily="34" charset="0"/>
              </a:rPr>
              <a:t>Hired research associate for disease component – Aim 2</a:t>
            </a:r>
          </a:p>
          <a:p>
            <a:pPr lvl="2"/>
            <a:r>
              <a:rPr lang="en-US" sz="2400" dirty="0">
                <a:latin typeface="Abadi Extra Light" panose="020B0204020104020204" pitchFamily="34" charset="0"/>
              </a:rPr>
              <a:t>Sampling over summer 1 and 2</a:t>
            </a:r>
          </a:p>
          <a:p>
            <a:pPr marL="0" indent="0">
              <a:buNone/>
            </a:pPr>
            <a:endParaRPr lang="en-US" sz="2400" dirty="0">
              <a:latin typeface="Abadi Extra Light" panose="020B0204020104020204" pitchFamily="34" charset="0"/>
            </a:endParaRPr>
          </a:p>
        </p:txBody>
      </p:sp>
      <p:pic>
        <p:nvPicPr>
          <p:cNvPr id="2" name="Picture 1">
            <a:extLst>
              <a:ext uri="{FF2B5EF4-FFF2-40B4-BE49-F238E27FC236}">
                <a16:creationId xmlns:a16="http://schemas.microsoft.com/office/drawing/2014/main" id="{60E838D1-AF04-4E8A-30D9-30BD73534AF8}"/>
              </a:ext>
            </a:extLst>
          </p:cNvPr>
          <p:cNvPicPr>
            <a:picLocks noChangeAspect="1"/>
          </p:cNvPicPr>
          <p:nvPr/>
        </p:nvPicPr>
        <p:blipFill rotWithShape="1">
          <a:blip r:embed="rId2"/>
          <a:srcRect l="31985" r="14978" b="2"/>
          <a:stretch/>
        </p:blipFill>
        <p:spPr>
          <a:xfrm>
            <a:off x="9343823" y="15"/>
            <a:ext cx="8944178" cy="1028698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1161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4AB4E9-DBAD-2845-8DEF-DF98C6810056}"/>
              </a:ext>
            </a:extLst>
          </p:cNvPr>
          <p:cNvSpPr txBox="1"/>
          <p:nvPr/>
        </p:nvSpPr>
        <p:spPr>
          <a:xfrm>
            <a:off x="533399" y="2371041"/>
            <a:ext cx="9753601" cy="8075416"/>
          </a:xfrm>
          <a:prstGeom prst="rect">
            <a:avLst/>
          </a:prstGeom>
          <a:noFill/>
        </p:spPr>
        <p:txBody>
          <a:bodyPr wrap="square">
            <a:spAutoFit/>
          </a:bodyPr>
          <a:lstStyle/>
          <a:p>
            <a:pPr lvl="1">
              <a:lnSpc>
                <a:spcPct val="114000"/>
              </a:lnSpc>
            </a:pPr>
            <a:r>
              <a:rPr lang="en-US" sz="2800" b="1" dirty="0">
                <a:solidFill>
                  <a:srgbClr val="2B2C30"/>
                </a:solidFill>
              </a:rPr>
              <a:t>Investigators: Florencia Meyer, Federico Hoffman (MSU-BCH)</a:t>
            </a:r>
          </a:p>
          <a:p>
            <a:pPr lvl="1">
              <a:lnSpc>
                <a:spcPct val="114000"/>
              </a:lnSpc>
            </a:pPr>
            <a:r>
              <a:rPr lang="en-US" sz="2800" b="1" dirty="0">
                <a:solidFill>
                  <a:srgbClr val="2B2C30"/>
                </a:solidFill>
              </a:rPr>
              <a:t>                          Roberto </a:t>
            </a:r>
            <a:r>
              <a:rPr lang="en-US" sz="2800" b="1" dirty="0" err="1">
                <a:solidFill>
                  <a:srgbClr val="2B2C30"/>
                </a:solidFill>
              </a:rPr>
              <a:t>Palomares</a:t>
            </a:r>
            <a:r>
              <a:rPr lang="en-US" sz="2800" b="1" dirty="0">
                <a:solidFill>
                  <a:srgbClr val="2B2C30"/>
                </a:solidFill>
              </a:rPr>
              <a:t> (UGA)</a:t>
            </a:r>
          </a:p>
          <a:p>
            <a:pPr lvl="1">
              <a:lnSpc>
                <a:spcPct val="114000"/>
              </a:lnSpc>
            </a:pPr>
            <a:r>
              <a:rPr lang="en-US" sz="2800" b="1" dirty="0">
                <a:solidFill>
                  <a:srgbClr val="2B2C30"/>
                </a:solidFill>
              </a:rPr>
              <a:t>                          Aspen Workman (USDA-ARS) </a:t>
            </a:r>
          </a:p>
          <a:p>
            <a:pPr lvl="1">
              <a:lnSpc>
                <a:spcPct val="114000"/>
              </a:lnSpc>
            </a:pPr>
            <a:endParaRPr lang="en-US" sz="2400" b="1" dirty="0">
              <a:solidFill>
                <a:srgbClr val="2B2C30"/>
              </a:solidFill>
            </a:endParaRPr>
          </a:p>
          <a:p>
            <a:pPr lvl="1">
              <a:lnSpc>
                <a:spcPct val="114000"/>
              </a:lnSpc>
            </a:pPr>
            <a:r>
              <a:rPr lang="en-US" sz="2800" b="1" dirty="0">
                <a:solidFill>
                  <a:srgbClr val="2B2C30"/>
                </a:solidFill>
              </a:rPr>
              <a:t>Project: </a:t>
            </a:r>
            <a:r>
              <a:rPr lang="en-US" sz="2800" i="1" dirty="0">
                <a:solidFill>
                  <a:srgbClr val="2B2C30"/>
                </a:solidFill>
              </a:rPr>
              <a:t>Recombination and diversity in Bovine Coronavirus</a:t>
            </a:r>
          </a:p>
          <a:p>
            <a:pPr lvl="1">
              <a:lnSpc>
                <a:spcPct val="114000"/>
              </a:lnSpc>
            </a:pPr>
            <a:endParaRPr lang="en-US" sz="2400" i="1" dirty="0">
              <a:solidFill>
                <a:srgbClr val="2B2C30"/>
              </a:solidFill>
            </a:endParaRPr>
          </a:p>
          <a:p>
            <a:pPr lvl="1">
              <a:lnSpc>
                <a:spcPct val="114000"/>
              </a:lnSpc>
            </a:pPr>
            <a:r>
              <a:rPr lang="en-US" sz="2800" b="1" dirty="0">
                <a:solidFill>
                  <a:srgbClr val="2B2C30"/>
                </a:solidFill>
              </a:rPr>
              <a:t>Objectives</a:t>
            </a:r>
            <a:r>
              <a:rPr lang="en-US" sz="2800" dirty="0">
                <a:solidFill>
                  <a:srgbClr val="2B2C30"/>
                </a:solidFill>
              </a:rPr>
              <a:t>: </a:t>
            </a:r>
          </a:p>
          <a:p>
            <a:pPr lvl="1">
              <a:lnSpc>
                <a:spcPct val="114000"/>
              </a:lnSpc>
            </a:pPr>
            <a:endParaRPr lang="en-US" sz="2800" dirty="0">
              <a:solidFill>
                <a:srgbClr val="2B2C30"/>
              </a:solidFill>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#1:</a:t>
            </a:r>
            <a:r>
              <a:rPr lang="en-US" sz="2400" kern="100" dirty="0">
                <a:effectLst/>
                <a:ea typeface="Calibri" panose="020F0502020204030204" pitchFamily="34" charset="0"/>
                <a:cs typeface="Times New Roman" panose="02020603050405020304" pitchFamily="18" charset="0"/>
              </a:rPr>
              <a:t> Longitudinal sampling to track molecular changes over time (Mississippi &amp; Georgia dairy herds; Nebraska beef herds)</a:t>
            </a: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a:t>
            </a: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#2:</a:t>
            </a:r>
            <a:r>
              <a:rPr lang="en-US" sz="2400" kern="100" dirty="0">
                <a:effectLst/>
                <a:ea typeface="Calibri" panose="020F0502020204030204" pitchFamily="34" charset="0"/>
                <a:cs typeface="Times New Roman" panose="02020603050405020304" pitchFamily="18" charset="0"/>
              </a:rPr>
              <a:t> Evaluate role of recombination in generation of novel viral genotypes</a:t>
            </a: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a:t>
            </a: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#3:</a:t>
            </a:r>
            <a:r>
              <a:rPr lang="en-US" sz="2400" kern="100" dirty="0">
                <a:effectLst/>
                <a:ea typeface="Calibri" panose="020F0502020204030204" pitchFamily="34" charset="0"/>
                <a:cs typeface="Times New Roman" panose="02020603050405020304" pitchFamily="18" charset="0"/>
              </a:rPr>
              <a:t> </a:t>
            </a:r>
            <a:r>
              <a:rPr lang="en-US" sz="2400" kern="100" dirty="0">
                <a:solidFill>
                  <a:srgbClr val="202020"/>
                </a:solidFill>
                <a:effectLst/>
                <a:highlight>
                  <a:srgbClr val="FFFFFF"/>
                </a:highlight>
                <a:ea typeface="Calibri" panose="020F0502020204030204" pitchFamily="34" charset="0"/>
                <a:cs typeface="Times New Roman" panose="02020603050405020304" pitchFamily="18" charset="0"/>
              </a:rPr>
              <a:t>Evaluate the role of management practices in differences in viral diversity</a:t>
            </a:r>
            <a:endParaRPr lang="en-US" sz="2400" kern="100" dirty="0">
              <a:effectLst/>
              <a:ea typeface="Calibri" panose="020F0502020204030204" pitchFamily="34" charset="0"/>
              <a:cs typeface="Times New Roman" panose="02020603050405020304" pitchFamily="18" charset="0"/>
            </a:endParaRPr>
          </a:p>
          <a:p>
            <a:pPr lvl="1">
              <a:lnSpc>
                <a:spcPct val="114000"/>
              </a:lnSpc>
            </a:pPr>
            <a:endParaRPr lang="en-US" sz="2400" i="1" dirty="0">
              <a:solidFill>
                <a:srgbClr val="2B2C30"/>
              </a:solidFill>
            </a:endParaRPr>
          </a:p>
          <a:p>
            <a:pPr lvl="1">
              <a:lnSpc>
                <a:spcPct val="114000"/>
              </a:lnSpc>
            </a:pPr>
            <a:endParaRPr lang="en-US" sz="2400" dirty="0">
              <a:solidFill>
                <a:srgbClr val="2B2C30"/>
              </a:solidFill>
            </a:endParaRPr>
          </a:p>
          <a:p>
            <a:pPr lvl="1">
              <a:lnSpc>
                <a:spcPct val="114000"/>
              </a:lnSpc>
            </a:pPr>
            <a:endParaRPr lang="en-US" sz="2400" dirty="0">
              <a:solidFill>
                <a:srgbClr val="2B2C30"/>
              </a:solidFill>
            </a:endParaRPr>
          </a:p>
        </p:txBody>
      </p:sp>
      <p:sp>
        <p:nvSpPr>
          <p:cNvPr id="2" name="Freeform 3">
            <a:extLst>
              <a:ext uri="{FF2B5EF4-FFF2-40B4-BE49-F238E27FC236}">
                <a16:creationId xmlns:a16="http://schemas.microsoft.com/office/drawing/2014/main" id="{D77A8F3B-1FDB-CDB2-82D6-C33B14DD66A3}"/>
              </a:ext>
            </a:extLst>
          </p:cNvPr>
          <p:cNvSpPr/>
          <p:nvPr/>
        </p:nvSpPr>
        <p:spPr>
          <a:xfrm>
            <a:off x="533398" y="495300"/>
            <a:ext cx="7391402" cy="1295400"/>
          </a:xfrm>
          <a:custGeom>
            <a:avLst/>
            <a:gdLst/>
            <a:ahLst/>
            <a:cxnLst/>
            <a:rect l="l" t="t" r="r" b="b"/>
            <a:pathLst>
              <a:path w="6109810" h="855373">
                <a:moveTo>
                  <a:pt x="0" y="0"/>
                </a:moveTo>
                <a:lnTo>
                  <a:pt x="6109810" y="0"/>
                </a:lnTo>
                <a:lnTo>
                  <a:pt x="6109810" y="855373"/>
                </a:lnTo>
                <a:lnTo>
                  <a:pt x="0" y="855373"/>
                </a:lnTo>
                <a:lnTo>
                  <a:pt x="0" y="0"/>
                </a:lnTo>
                <a:close/>
              </a:path>
            </a:pathLst>
          </a:custGeom>
          <a:blipFill>
            <a:blip r:embed="rId2"/>
            <a:stretch>
              <a:fillRect/>
            </a:stretch>
          </a:blipFill>
        </p:spPr>
        <p:txBody>
          <a:bodyPr/>
          <a:lstStyle/>
          <a:p>
            <a:endParaRPr lang="en-US"/>
          </a:p>
        </p:txBody>
      </p:sp>
      <p:sp>
        <p:nvSpPr>
          <p:cNvPr id="3" name="Freeform 2">
            <a:extLst>
              <a:ext uri="{FF2B5EF4-FFF2-40B4-BE49-F238E27FC236}">
                <a16:creationId xmlns:a16="http://schemas.microsoft.com/office/drawing/2014/main" id="{B69F1F46-90A0-0DCB-0DBE-304AE0BB6998}"/>
              </a:ext>
            </a:extLst>
          </p:cNvPr>
          <p:cNvSpPr/>
          <p:nvPr/>
        </p:nvSpPr>
        <p:spPr>
          <a:xfrm>
            <a:off x="10515600" y="693294"/>
            <a:ext cx="7046340" cy="3891723"/>
          </a:xfrm>
          <a:prstGeom prst="ellipse">
            <a:avLst/>
          </a:prstGeom>
          <a:blipFill>
            <a:blip r:embed="rId3"/>
            <a:stretch>
              <a:fillRect l="-2115" b="-21917"/>
            </a:stretch>
          </a:blipFill>
        </p:spPr>
        <p:txBody>
          <a:bodyPr/>
          <a:lstStyle/>
          <a:p>
            <a:endParaRPr lang="en-US"/>
          </a:p>
        </p:txBody>
      </p:sp>
      <p:sp>
        <p:nvSpPr>
          <p:cNvPr id="4" name="Freeform 4">
            <a:extLst>
              <a:ext uri="{FF2B5EF4-FFF2-40B4-BE49-F238E27FC236}">
                <a16:creationId xmlns:a16="http://schemas.microsoft.com/office/drawing/2014/main" id="{E49ED114-C04D-9340-B745-763D7E58E720}"/>
              </a:ext>
            </a:extLst>
          </p:cNvPr>
          <p:cNvSpPr/>
          <p:nvPr/>
        </p:nvSpPr>
        <p:spPr>
          <a:xfrm>
            <a:off x="10153338" y="5448300"/>
            <a:ext cx="7198100" cy="3891722"/>
          </a:xfrm>
          <a:prstGeom prst="ellipse">
            <a:avLst/>
          </a:prstGeom>
          <a:blipFill>
            <a:blip r:embed="rId4"/>
            <a:stretch>
              <a:fillRect/>
            </a:stretch>
          </a:blipFill>
        </p:spPr>
        <p:txBody>
          <a:bodyPr/>
          <a:lstStyle/>
          <a:p>
            <a:endParaRPr lang="en-US"/>
          </a:p>
        </p:txBody>
      </p:sp>
    </p:spTree>
    <p:extLst>
      <p:ext uri="{BB962C8B-B14F-4D97-AF65-F5344CB8AC3E}">
        <p14:creationId xmlns:p14="http://schemas.microsoft.com/office/powerpoint/2010/main" val="2100996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7947212" cy="3698873"/>
          </a:xfrm>
          <a:custGeom>
            <a:avLst/>
            <a:gdLst/>
            <a:ahLst/>
            <a:cxnLst/>
            <a:rect l="l" t="t" r="r" b="b"/>
            <a:pathLst>
              <a:path w="7947212" h="3698873">
                <a:moveTo>
                  <a:pt x="0" y="0"/>
                </a:moveTo>
                <a:lnTo>
                  <a:pt x="7947212" y="0"/>
                </a:lnTo>
                <a:lnTo>
                  <a:pt x="7947212" y="3698873"/>
                </a:lnTo>
                <a:lnTo>
                  <a:pt x="0" y="3698873"/>
                </a:lnTo>
                <a:lnTo>
                  <a:pt x="0" y="0"/>
                </a:lnTo>
                <a:close/>
              </a:path>
            </a:pathLst>
          </a:custGeom>
          <a:blipFill>
            <a:blip r:embed="rId2"/>
            <a:stretch>
              <a:fillRect l="-2115" b="-21917"/>
            </a:stretch>
          </a:blipFill>
        </p:spPr>
        <p:txBody>
          <a:bodyPr/>
          <a:lstStyle/>
          <a:p>
            <a:endParaRPr lang="en-US"/>
          </a:p>
        </p:txBody>
      </p:sp>
      <p:sp>
        <p:nvSpPr>
          <p:cNvPr id="3" name="Freeform 3"/>
          <p:cNvSpPr/>
          <p:nvPr/>
        </p:nvSpPr>
        <p:spPr>
          <a:xfrm>
            <a:off x="1028700" y="5604667"/>
            <a:ext cx="7307267" cy="3653633"/>
          </a:xfrm>
          <a:custGeom>
            <a:avLst/>
            <a:gdLst/>
            <a:ahLst/>
            <a:cxnLst/>
            <a:rect l="l" t="t" r="r" b="b"/>
            <a:pathLst>
              <a:path w="7307267" h="3653633">
                <a:moveTo>
                  <a:pt x="0" y="0"/>
                </a:moveTo>
                <a:lnTo>
                  <a:pt x="7307267" y="0"/>
                </a:lnTo>
                <a:lnTo>
                  <a:pt x="7307267" y="3653633"/>
                </a:lnTo>
                <a:lnTo>
                  <a:pt x="0" y="3653633"/>
                </a:lnTo>
                <a:lnTo>
                  <a:pt x="0" y="0"/>
                </a:lnTo>
                <a:close/>
              </a:path>
            </a:pathLst>
          </a:custGeom>
          <a:blipFill>
            <a:blip r:embed="rId3"/>
            <a:stretch>
              <a:fillRect/>
            </a:stretch>
          </a:blipFill>
        </p:spPr>
        <p:txBody>
          <a:bodyPr/>
          <a:lstStyle/>
          <a:p>
            <a:endParaRPr lang="en-US"/>
          </a:p>
        </p:txBody>
      </p:sp>
      <p:sp>
        <p:nvSpPr>
          <p:cNvPr id="4" name="Freeform 4"/>
          <p:cNvSpPr/>
          <p:nvPr/>
        </p:nvSpPr>
        <p:spPr>
          <a:xfrm>
            <a:off x="9301118" y="1028700"/>
            <a:ext cx="7958182" cy="3698873"/>
          </a:xfrm>
          <a:custGeom>
            <a:avLst/>
            <a:gdLst/>
            <a:ahLst/>
            <a:cxnLst/>
            <a:rect l="l" t="t" r="r" b="b"/>
            <a:pathLst>
              <a:path w="7958182" h="3698873">
                <a:moveTo>
                  <a:pt x="0" y="0"/>
                </a:moveTo>
                <a:lnTo>
                  <a:pt x="7958182" y="0"/>
                </a:lnTo>
                <a:lnTo>
                  <a:pt x="7958182" y="3698873"/>
                </a:lnTo>
                <a:lnTo>
                  <a:pt x="0" y="3698873"/>
                </a:lnTo>
                <a:lnTo>
                  <a:pt x="0" y="0"/>
                </a:lnTo>
                <a:close/>
              </a:path>
            </a:pathLst>
          </a:custGeom>
          <a:blipFill>
            <a:blip r:embed="rId4"/>
            <a:stretch>
              <a:fillRect/>
            </a:stretch>
          </a:blipFill>
        </p:spPr>
        <p:txBody>
          <a:bodyPr/>
          <a:lstStyle/>
          <a:p>
            <a:endParaRPr lang="en-US"/>
          </a:p>
        </p:txBody>
      </p:sp>
      <p:sp>
        <p:nvSpPr>
          <p:cNvPr id="5" name="Freeform 5"/>
          <p:cNvSpPr/>
          <p:nvPr/>
        </p:nvSpPr>
        <p:spPr>
          <a:xfrm>
            <a:off x="9301118" y="5180421"/>
            <a:ext cx="7958182" cy="4077879"/>
          </a:xfrm>
          <a:custGeom>
            <a:avLst/>
            <a:gdLst/>
            <a:ahLst/>
            <a:cxnLst/>
            <a:rect l="l" t="t" r="r" b="b"/>
            <a:pathLst>
              <a:path w="7958182" h="4077879">
                <a:moveTo>
                  <a:pt x="0" y="0"/>
                </a:moveTo>
                <a:lnTo>
                  <a:pt x="7958182" y="0"/>
                </a:lnTo>
                <a:lnTo>
                  <a:pt x="7958182" y="4077879"/>
                </a:lnTo>
                <a:lnTo>
                  <a:pt x="0" y="4077879"/>
                </a:lnTo>
                <a:lnTo>
                  <a:pt x="0" y="0"/>
                </a:lnTo>
                <a:close/>
              </a:path>
            </a:pathLst>
          </a:custGeom>
          <a:blipFill>
            <a:blip r:embed="rId5"/>
            <a:stretch>
              <a:fillRect t="-10053" r="-5968" b="-5480"/>
            </a:stretch>
          </a:blipFill>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9433112" y="2327776"/>
            <a:ext cx="6743255" cy="5147606"/>
          </a:xfrm>
          <a:custGeom>
            <a:avLst/>
            <a:gdLst/>
            <a:ahLst/>
            <a:cxnLst/>
            <a:rect l="l" t="t" r="r" b="b"/>
            <a:pathLst>
              <a:path w="6743255" h="5147606">
                <a:moveTo>
                  <a:pt x="0" y="0"/>
                </a:moveTo>
                <a:lnTo>
                  <a:pt x="6743255" y="0"/>
                </a:lnTo>
                <a:lnTo>
                  <a:pt x="6743255" y="5147607"/>
                </a:lnTo>
                <a:lnTo>
                  <a:pt x="0" y="5147607"/>
                </a:lnTo>
                <a:lnTo>
                  <a:pt x="0" y="0"/>
                </a:lnTo>
                <a:close/>
              </a:path>
            </a:pathLst>
          </a:custGeom>
          <a:blipFill>
            <a:blip r:embed="rId2"/>
            <a:stretch>
              <a:fillRect/>
            </a:stretch>
          </a:blipFill>
        </p:spPr>
        <p:txBody>
          <a:bodyPr/>
          <a:lstStyle/>
          <a:p>
            <a:endParaRPr lang="en-US"/>
          </a:p>
        </p:txBody>
      </p:sp>
      <p:sp>
        <p:nvSpPr>
          <p:cNvPr id="3" name="Freeform 3"/>
          <p:cNvSpPr/>
          <p:nvPr/>
        </p:nvSpPr>
        <p:spPr>
          <a:xfrm>
            <a:off x="564815" y="1714500"/>
            <a:ext cx="7416972" cy="6736853"/>
          </a:xfrm>
          <a:custGeom>
            <a:avLst/>
            <a:gdLst/>
            <a:ahLst/>
            <a:cxnLst/>
            <a:rect l="l" t="t" r="r" b="b"/>
            <a:pathLst>
              <a:path w="7416972" h="6736853">
                <a:moveTo>
                  <a:pt x="0" y="0"/>
                </a:moveTo>
                <a:lnTo>
                  <a:pt x="7416972" y="0"/>
                </a:lnTo>
                <a:lnTo>
                  <a:pt x="7416972" y="6736854"/>
                </a:lnTo>
                <a:lnTo>
                  <a:pt x="0" y="6736854"/>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4AB4E9-DBAD-2845-8DEF-DF98C6810056}"/>
              </a:ext>
            </a:extLst>
          </p:cNvPr>
          <p:cNvSpPr txBox="1"/>
          <p:nvPr/>
        </p:nvSpPr>
        <p:spPr>
          <a:xfrm>
            <a:off x="533399" y="2371041"/>
            <a:ext cx="11506201" cy="7233390"/>
          </a:xfrm>
          <a:prstGeom prst="rect">
            <a:avLst/>
          </a:prstGeom>
          <a:noFill/>
        </p:spPr>
        <p:txBody>
          <a:bodyPr wrap="square">
            <a:spAutoFit/>
          </a:bodyPr>
          <a:lstStyle/>
          <a:p>
            <a:pPr lvl="1">
              <a:lnSpc>
                <a:spcPct val="114000"/>
              </a:lnSpc>
            </a:pPr>
            <a:r>
              <a:rPr lang="en-US" sz="2800" b="1" dirty="0">
                <a:solidFill>
                  <a:srgbClr val="2B2C30"/>
                </a:solidFill>
              </a:rPr>
              <a:t>Investigators: Vitor Martins (MSU-ABE)</a:t>
            </a:r>
          </a:p>
          <a:p>
            <a:pPr lvl="1">
              <a:lnSpc>
                <a:spcPct val="114000"/>
              </a:lnSpc>
            </a:pPr>
            <a:endParaRPr lang="en-US" sz="2400" b="1" dirty="0">
              <a:solidFill>
                <a:srgbClr val="2B2C30"/>
              </a:solidFill>
            </a:endParaRPr>
          </a:p>
          <a:p>
            <a:pPr lvl="1">
              <a:lnSpc>
                <a:spcPct val="114000"/>
              </a:lnSpc>
            </a:pPr>
            <a:r>
              <a:rPr lang="en-US" sz="2800" b="1" dirty="0">
                <a:solidFill>
                  <a:srgbClr val="2B2C30"/>
                </a:solidFill>
              </a:rPr>
              <a:t>Project: </a:t>
            </a:r>
            <a:r>
              <a:rPr lang="en-US" sz="2800" i="1" dirty="0">
                <a:solidFill>
                  <a:srgbClr val="2B2C30"/>
                </a:solidFill>
              </a:rPr>
              <a:t>Assessment of landscape disturbance and climate factors in mapping disease transmission risk near open cattle feedlots</a:t>
            </a:r>
          </a:p>
          <a:p>
            <a:pPr lvl="1">
              <a:lnSpc>
                <a:spcPct val="114000"/>
              </a:lnSpc>
            </a:pPr>
            <a:endParaRPr lang="en-US" sz="2800" i="1" dirty="0">
              <a:solidFill>
                <a:srgbClr val="2B2C30"/>
              </a:solidFill>
            </a:endParaRPr>
          </a:p>
          <a:p>
            <a:pPr lvl="1">
              <a:lnSpc>
                <a:spcPct val="114000"/>
              </a:lnSpc>
            </a:pPr>
            <a:r>
              <a:rPr lang="en-US" sz="2800" b="1" dirty="0">
                <a:solidFill>
                  <a:srgbClr val="2B2C30"/>
                </a:solidFill>
              </a:rPr>
              <a:t>Objectives</a:t>
            </a:r>
            <a:r>
              <a:rPr lang="en-US" sz="2800" dirty="0">
                <a:solidFill>
                  <a:srgbClr val="2B2C30"/>
                </a:solidFill>
              </a:rPr>
              <a:t>: </a:t>
            </a:r>
          </a:p>
          <a:p>
            <a:pPr lvl="1">
              <a:lnSpc>
                <a:spcPct val="114000"/>
              </a:lnSpc>
            </a:pPr>
            <a:endParaRPr lang="en-US" sz="2800" dirty="0">
              <a:solidFill>
                <a:srgbClr val="2B2C30"/>
              </a:solidFill>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#1:</a:t>
            </a:r>
            <a:r>
              <a:rPr lang="en-US" sz="2400" kern="100" dirty="0">
                <a:effectLst/>
                <a:ea typeface="Calibri" panose="020F0502020204030204" pitchFamily="34" charset="0"/>
                <a:cs typeface="Times New Roman" panose="02020603050405020304" pitchFamily="18" charset="0"/>
              </a:rPr>
              <a:t> Build baseline information with geographic locations of open feedlots in North Carolina and Texas with visual interpretation and object detection in NAIP images</a:t>
            </a:r>
            <a:r>
              <a:rPr lang="en-US" sz="2400" b="1" kern="100" dirty="0">
                <a:solidFill>
                  <a:srgbClr val="000000"/>
                </a:solidFill>
                <a:effectLst/>
                <a:ea typeface="Calibri" panose="020F0502020204030204" pitchFamily="34" charset="0"/>
                <a:cs typeface="Times New Roman" panose="02020603050405020304" pitchFamily="18" charset="0"/>
              </a:rPr>
              <a:t> </a:t>
            </a:r>
          </a:p>
          <a:p>
            <a:pPr marL="793750" marR="0" indent="-793750">
              <a:spcBef>
                <a:spcPts val="0"/>
              </a:spcBef>
              <a:spcAft>
                <a:spcPts val="0"/>
              </a:spcAft>
            </a:pP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#2:</a:t>
            </a:r>
            <a:r>
              <a:rPr lang="en-US" sz="2400" kern="100" dirty="0">
                <a:effectLst/>
                <a:ea typeface="Calibri" panose="020F0502020204030204" pitchFamily="34" charset="0"/>
                <a:cs typeface="Times New Roman" panose="02020603050405020304" pitchFamily="18" charset="0"/>
              </a:rPr>
              <a:t> Integrate a set of landscape and climate variables derived from satellite and ground observations for spatial modeling</a:t>
            </a:r>
          </a:p>
          <a:p>
            <a:pPr marL="793750" marR="0" indent="-793750">
              <a:spcBef>
                <a:spcPts val="0"/>
              </a:spcBef>
              <a:spcAft>
                <a:spcPts val="0"/>
              </a:spcAft>
            </a:pP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#3:</a:t>
            </a:r>
            <a:r>
              <a:rPr lang="en-US" sz="2400" kern="100" dirty="0">
                <a:effectLst/>
                <a:ea typeface="Calibri" panose="020F0502020204030204" pitchFamily="34" charset="0"/>
                <a:cs typeface="Times New Roman" panose="02020603050405020304" pitchFamily="18" charset="0"/>
              </a:rPr>
              <a:t> </a:t>
            </a:r>
            <a:r>
              <a:rPr lang="en-US" sz="2400" kern="100" dirty="0">
                <a:solidFill>
                  <a:srgbClr val="202020"/>
                </a:solidFill>
                <a:effectLst/>
                <a:highlight>
                  <a:srgbClr val="FFFFFF"/>
                </a:highlight>
                <a:ea typeface="Calibri" panose="020F0502020204030204" pitchFamily="34" charset="0"/>
                <a:cs typeface="Times New Roman" panose="02020603050405020304" pitchFamily="18" charset="0"/>
              </a:rPr>
              <a:t>Develop geospatial modeling for hotspot mapping of disease transmission risk in the open cattle feedlots</a:t>
            </a:r>
            <a:endParaRPr lang="en-US" sz="2400" i="1" dirty="0">
              <a:solidFill>
                <a:srgbClr val="2B2C30"/>
              </a:solidFill>
            </a:endParaRPr>
          </a:p>
          <a:p>
            <a:pPr lvl="1">
              <a:lnSpc>
                <a:spcPct val="114000"/>
              </a:lnSpc>
            </a:pPr>
            <a:endParaRPr lang="en-US" sz="2400" dirty="0">
              <a:solidFill>
                <a:srgbClr val="2B2C30"/>
              </a:solidFill>
            </a:endParaRPr>
          </a:p>
          <a:p>
            <a:pPr lvl="1">
              <a:lnSpc>
                <a:spcPct val="114000"/>
              </a:lnSpc>
            </a:pPr>
            <a:endParaRPr lang="en-US" sz="2400" dirty="0">
              <a:solidFill>
                <a:srgbClr val="2B2C30"/>
              </a:solidFill>
            </a:endParaRPr>
          </a:p>
        </p:txBody>
      </p:sp>
      <p:sp>
        <p:nvSpPr>
          <p:cNvPr id="6" name="Freeform 3">
            <a:extLst>
              <a:ext uri="{FF2B5EF4-FFF2-40B4-BE49-F238E27FC236}">
                <a16:creationId xmlns:a16="http://schemas.microsoft.com/office/drawing/2014/main" id="{D83CE701-1965-F65F-0411-457428A53174}"/>
              </a:ext>
            </a:extLst>
          </p:cNvPr>
          <p:cNvSpPr/>
          <p:nvPr/>
        </p:nvSpPr>
        <p:spPr>
          <a:xfrm>
            <a:off x="533399" y="342900"/>
            <a:ext cx="6605487" cy="1241874"/>
          </a:xfrm>
          <a:custGeom>
            <a:avLst/>
            <a:gdLst/>
            <a:ahLst/>
            <a:cxnLst/>
            <a:rect l="l" t="t" r="r" b="b"/>
            <a:pathLst>
              <a:path w="6605487" h="1241874">
                <a:moveTo>
                  <a:pt x="0" y="0"/>
                </a:moveTo>
                <a:lnTo>
                  <a:pt x="6605486" y="0"/>
                </a:lnTo>
                <a:lnTo>
                  <a:pt x="6605486" y="1241874"/>
                </a:lnTo>
                <a:lnTo>
                  <a:pt x="0" y="1241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3">
            <a:extLst>
              <a:ext uri="{FF2B5EF4-FFF2-40B4-BE49-F238E27FC236}">
                <a16:creationId xmlns:a16="http://schemas.microsoft.com/office/drawing/2014/main" id="{85D25E3D-A320-5FB1-9DB3-CCA278B4C314}"/>
              </a:ext>
            </a:extLst>
          </p:cNvPr>
          <p:cNvSpPr/>
          <p:nvPr/>
        </p:nvSpPr>
        <p:spPr>
          <a:xfrm>
            <a:off x="12679826" y="1264920"/>
            <a:ext cx="4572000" cy="3581400"/>
          </a:xfrm>
          <a:prstGeom prst="ellipse">
            <a:avLst/>
          </a:prstGeom>
          <a:blipFill>
            <a:blip r:embed="rId4"/>
            <a:stretch>
              <a:fillRect l="-150226" t="-102186" r="-97453"/>
            </a:stretch>
          </a:blipFill>
        </p:spPr>
        <p:txBody>
          <a:bodyPr/>
          <a:lstStyle/>
          <a:p>
            <a:endParaRPr lang="en-US"/>
          </a:p>
        </p:txBody>
      </p:sp>
      <p:sp>
        <p:nvSpPr>
          <p:cNvPr id="10" name="Freeform 6">
            <a:extLst>
              <a:ext uri="{FF2B5EF4-FFF2-40B4-BE49-F238E27FC236}">
                <a16:creationId xmlns:a16="http://schemas.microsoft.com/office/drawing/2014/main" id="{5A67E2BF-6511-7163-1B3D-1E5CD35AEF4E}"/>
              </a:ext>
            </a:extLst>
          </p:cNvPr>
          <p:cNvSpPr/>
          <p:nvPr/>
        </p:nvSpPr>
        <p:spPr>
          <a:xfrm>
            <a:off x="12557833" y="5777194"/>
            <a:ext cx="4815986" cy="3244886"/>
          </a:xfrm>
          <a:prstGeom prst="ellipse">
            <a:avLst/>
          </a:prstGeom>
          <a:blipFill>
            <a:blip r:embed="rId5"/>
            <a:stretch>
              <a:fillRect/>
            </a:stretch>
          </a:blipFill>
        </p:spPr>
        <p:txBody>
          <a:bodyPr/>
          <a:lstStyle/>
          <a:p>
            <a:endParaRPr lang="en-US"/>
          </a:p>
        </p:txBody>
      </p:sp>
    </p:spTree>
    <p:extLst>
      <p:ext uri="{BB962C8B-B14F-4D97-AF65-F5344CB8AC3E}">
        <p14:creationId xmlns:p14="http://schemas.microsoft.com/office/powerpoint/2010/main" val="112432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06871" y="3846950"/>
            <a:ext cx="4435857" cy="2593100"/>
          </a:xfrm>
          <a:custGeom>
            <a:avLst/>
            <a:gdLst/>
            <a:ahLst/>
            <a:cxnLst/>
            <a:rect l="l" t="t" r="r" b="b"/>
            <a:pathLst>
              <a:path w="4435857" h="2593100">
                <a:moveTo>
                  <a:pt x="0" y="0"/>
                </a:moveTo>
                <a:lnTo>
                  <a:pt x="4435857" y="0"/>
                </a:lnTo>
                <a:lnTo>
                  <a:pt x="4435857" y="2593100"/>
                </a:lnTo>
                <a:lnTo>
                  <a:pt x="0" y="2593100"/>
                </a:lnTo>
                <a:lnTo>
                  <a:pt x="0" y="0"/>
                </a:lnTo>
                <a:close/>
              </a:path>
            </a:pathLst>
          </a:custGeom>
          <a:blipFill>
            <a:blip r:embed="rId2"/>
            <a:stretch>
              <a:fillRect/>
            </a:stretch>
          </a:blipFill>
        </p:spPr>
        <p:txBody>
          <a:bodyPr/>
          <a:lstStyle/>
          <a:p>
            <a:endParaRPr lang="en-US"/>
          </a:p>
        </p:txBody>
      </p:sp>
      <p:sp>
        <p:nvSpPr>
          <p:cNvPr id="4" name="Freeform 4"/>
          <p:cNvSpPr/>
          <p:nvPr/>
        </p:nvSpPr>
        <p:spPr>
          <a:xfrm>
            <a:off x="5848546" y="3846950"/>
            <a:ext cx="4843643" cy="2519779"/>
          </a:xfrm>
          <a:custGeom>
            <a:avLst/>
            <a:gdLst/>
            <a:ahLst/>
            <a:cxnLst/>
            <a:rect l="l" t="t" r="r" b="b"/>
            <a:pathLst>
              <a:path w="4843643" h="2519779">
                <a:moveTo>
                  <a:pt x="0" y="0"/>
                </a:moveTo>
                <a:lnTo>
                  <a:pt x="4843643" y="0"/>
                </a:lnTo>
                <a:lnTo>
                  <a:pt x="4843643" y="2519779"/>
                </a:lnTo>
                <a:lnTo>
                  <a:pt x="0" y="2519779"/>
                </a:lnTo>
                <a:lnTo>
                  <a:pt x="0" y="0"/>
                </a:lnTo>
                <a:close/>
              </a:path>
            </a:pathLst>
          </a:custGeom>
          <a:blipFill>
            <a:blip r:embed="rId3"/>
            <a:stretch>
              <a:fillRect b="-1512"/>
            </a:stretch>
          </a:blipFill>
        </p:spPr>
        <p:txBody>
          <a:bodyPr/>
          <a:lstStyle/>
          <a:p>
            <a:endParaRPr lang="en-US"/>
          </a:p>
        </p:txBody>
      </p:sp>
      <p:sp>
        <p:nvSpPr>
          <p:cNvPr id="5" name="Freeform 5"/>
          <p:cNvSpPr/>
          <p:nvPr/>
        </p:nvSpPr>
        <p:spPr>
          <a:xfrm>
            <a:off x="1017786" y="7105116"/>
            <a:ext cx="4414028" cy="2153184"/>
          </a:xfrm>
          <a:custGeom>
            <a:avLst/>
            <a:gdLst/>
            <a:ahLst/>
            <a:cxnLst/>
            <a:rect l="l" t="t" r="r" b="b"/>
            <a:pathLst>
              <a:path w="4414028" h="2153184">
                <a:moveTo>
                  <a:pt x="0" y="0"/>
                </a:moveTo>
                <a:lnTo>
                  <a:pt x="4414028" y="0"/>
                </a:lnTo>
                <a:lnTo>
                  <a:pt x="4414028" y="2153184"/>
                </a:lnTo>
                <a:lnTo>
                  <a:pt x="0" y="2153184"/>
                </a:lnTo>
                <a:lnTo>
                  <a:pt x="0" y="0"/>
                </a:lnTo>
                <a:close/>
              </a:path>
            </a:pathLst>
          </a:custGeom>
          <a:blipFill>
            <a:blip r:embed="rId4"/>
            <a:stretch>
              <a:fillRect/>
            </a:stretch>
          </a:blipFill>
        </p:spPr>
        <p:txBody>
          <a:bodyPr/>
          <a:lstStyle/>
          <a:p>
            <a:endParaRPr lang="en-US"/>
          </a:p>
        </p:txBody>
      </p:sp>
      <p:sp>
        <p:nvSpPr>
          <p:cNvPr id="6" name="Freeform 6"/>
          <p:cNvSpPr/>
          <p:nvPr/>
        </p:nvSpPr>
        <p:spPr>
          <a:xfrm>
            <a:off x="5848546" y="7105116"/>
            <a:ext cx="4843643" cy="2381784"/>
          </a:xfrm>
          <a:custGeom>
            <a:avLst/>
            <a:gdLst/>
            <a:ahLst/>
            <a:cxnLst/>
            <a:rect l="l" t="t" r="r" b="b"/>
            <a:pathLst>
              <a:path w="4843643" h="2381784">
                <a:moveTo>
                  <a:pt x="0" y="0"/>
                </a:moveTo>
                <a:lnTo>
                  <a:pt x="4843643" y="0"/>
                </a:lnTo>
                <a:lnTo>
                  <a:pt x="4843643" y="2381784"/>
                </a:lnTo>
                <a:lnTo>
                  <a:pt x="0" y="2381784"/>
                </a:lnTo>
                <a:lnTo>
                  <a:pt x="0" y="0"/>
                </a:lnTo>
                <a:close/>
              </a:path>
            </a:pathLst>
          </a:custGeom>
          <a:blipFill>
            <a:blip r:embed="rId5"/>
            <a:stretch>
              <a:fillRect t="-1671" b="-5721"/>
            </a:stretch>
          </a:blipFill>
        </p:spPr>
        <p:txBody>
          <a:bodyPr/>
          <a:lstStyle/>
          <a:p>
            <a:endParaRPr lang="en-US"/>
          </a:p>
        </p:txBody>
      </p:sp>
      <p:sp>
        <p:nvSpPr>
          <p:cNvPr id="7" name="Freeform 7"/>
          <p:cNvSpPr/>
          <p:nvPr/>
        </p:nvSpPr>
        <p:spPr>
          <a:xfrm>
            <a:off x="11210003" y="6440050"/>
            <a:ext cx="608115" cy="558133"/>
          </a:xfrm>
          <a:custGeom>
            <a:avLst/>
            <a:gdLst/>
            <a:ahLst/>
            <a:cxnLst/>
            <a:rect l="l" t="t" r="r" b="b"/>
            <a:pathLst>
              <a:path w="608115" h="558133">
                <a:moveTo>
                  <a:pt x="0" y="0"/>
                </a:moveTo>
                <a:lnTo>
                  <a:pt x="608116" y="0"/>
                </a:lnTo>
                <a:lnTo>
                  <a:pt x="608116" y="558134"/>
                </a:lnTo>
                <a:lnTo>
                  <a:pt x="0" y="558134"/>
                </a:lnTo>
                <a:lnTo>
                  <a:pt x="0" y="0"/>
                </a:lnTo>
                <a:close/>
              </a:path>
            </a:pathLst>
          </a:custGeom>
          <a:blipFill>
            <a:blip r:embed="rId6"/>
            <a:stretch>
              <a:fillRect/>
            </a:stretch>
          </a:blipFill>
        </p:spPr>
        <p:txBody>
          <a:bodyPr/>
          <a:lstStyle/>
          <a:p>
            <a:endParaRPr lang="en-US"/>
          </a:p>
        </p:txBody>
      </p:sp>
      <p:sp>
        <p:nvSpPr>
          <p:cNvPr id="8" name="Freeform 8"/>
          <p:cNvSpPr/>
          <p:nvPr/>
        </p:nvSpPr>
        <p:spPr>
          <a:xfrm>
            <a:off x="12560327" y="4588686"/>
            <a:ext cx="4348070" cy="3979589"/>
          </a:xfrm>
          <a:custGeom>
            <a:avLst/>
            <a:gdLst/>
            <a:ahLst/>
            <a:cxnLst/>
            <a:rect l="l" t="t" r="r" b="b"/>
            <a:pathLst>
              <a:path w="4348070" h="3979589">
                <a:moveTo>
                  <a:pt x="0" y="0"/>
                </a:moveTo>
                <a:lnTo>
                  <a:pt x="4348070" y="0"/>
                </a:lnTo>
                <a:lnTo>
                  <a:pt x="4348070" y="3979589"/>
                </a:lnTo>
                <a:lnTo>
                  <a:pt x="0" y="3979589"/>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REASON FOR THIS RESEARCH</a:t>
            </a:r>
          </a:p>
        </p:txBody>
      </p:sp>
      <p:sp>
        <p:nvSpPr>
          <p:cNvPr id="10" name="TextBox 10"/>
          <p:cNvSpPr txBox="1"/>
          <p:nvPr/>
        </p:nvSpPr>
        <p:spPr>
          <a:xfrm>
            <a:off x="1028700" y="2107138"/>
            <a:ext cx="16350732" cy="1352550"/>
          </a:xfrm>
          <a:prstGeom prst="rect">
            <a:avLst/>
          </a:prstGeom>
        </p:spPr>
        <p:txBody>
          <a:bodyPr lIns="0" tIns="0" rIns="0" bIns="0" rtlCol="0" anchor="t">
            <a:spAutoFit/>
          </a:bodyPr>
          <a:lstStyle/>
          <a:p>
            <a:pPr>
              <a:lnSpc>
                <a:spcPts val="3599"/>
              </a:lnSpc>
            </a:pPr>
            <a:r>
              <a:rPr lang="en-US" sz="2999">
                <a:solidFill>
                  <a:srgbClr val="2B2C30"/>
                </a:solidFill>
                <a:latin typeface="Public Sans"/>
              </a:rPr>
              <a:t>Climate and landscape disturbance are sensitive factors in vector-borne disease distribution, and mosquitoes flies, and other insects serve as vectors for many pathogens transmitted to cattle</a:t>
            </a:r>
          </a:p>
        </p:txBody>
      </p:sp>
      <p:sp>
        <p:nvSpPr>
          <p:cNvPr id="11" name="TextBox 11"/>
          <p:cNvSpPr txBox="1"/>
          <p:nvPr/>
        </p:nvSpPr>
        <p:spPr>
          <a:xfrm>
            <a:off x="1006871" y="6485089"/>
            <a:ext cx="4435857"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Temperature above average</a:t>
            </a:r>
          </a:p>
        </p:txBody>
      </p:sp>
      <p:sp>
        <p:nvSpPr>
          <p:cNvPr id="12" name="TextBox 12"/>
          <p:cNvSpPr txBox="1"/>
          <p:nvPr/>
        </p:nvSpPr>
        <p:spPr>
          <a:xfrm>
            <a:off x="5848546" y="9591675"/>
            <a:ext cx="4843643"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Modification of natural environment</a:t>
            </a:r>
          </a:p>
        </p:txBody>
      </p:sp>
      <p:sp>
        <p:nvSpPr>
          <p:cNvPr id="13" name="TextBox 13"/>
          <p:cNvSpPr txBox="1"/>
          <p:nvPr/>
        </p:nvSpPr>
        <p:spPr>
          <a:xfrm>
            <a:off x="5848546" y="6485089"/>
            <a:ext cx="4843643"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High concentration of animals</a:t>
            </a:r>
          </a:p>
        </p:txBody>
      </p:sp>
      <p:sp>
        <p:nvSpPr>
          <p:cNvPr id="14" name="TextBox 14"/>
          <p:cNvSpPr txBox="1"/>
          <p:nvPr/>
        </p:nvSpPr>
        <p:spPr>
          <a:xfrm>
            <a:off x="995957" y="9591675"/>
            <a:ext cx="4435857"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Precipitation increased trend</a:t>
            </a:r>
          </a:p>
        </p:txBody>
      </p:sp>
      <p:sp>
        <p:nvSpPr>
          <p:cNvPr id="15" name="TextBox 15"/>
          <p:cNvSpPr txBox="1"/>
          <p:nvPr/>
        </p:nvSpPr>
        <p:spPr>
          <a:xfrm>
            <a:off x="12560327" y="8673050"/>
            <a:ext cx="4348070" cy="117284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Optimum conditions for flies and mosquitoes to complete their life cycle</a:t>
            </a:r>
          </a:p>
        </p:txBody>
      </p:sp>
    </p:spTree>
    <p:extLst>
      <p:ext uri="{BB962C8B-B14F-4D97-AF65-F5344CB8AC3E}">
        <p14:creationId xmlns:p14="http://schemas.microsoft.com/office/powerpoint/2010/main" val="397324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28695" y="4756457"/>
            <a:ext cx="5090554" cy="2661222"/>
          </a:xfrm>
          <a:custGeom>
            <a:avLst/>
            <a:gdLst/>
            <a:ahLst/>
            <a:cxnLst/>
            <a:rect l="l" t="t" r="r" b="b"/>
            <a:pathLst>
              <a:path w="5090554" h="2661222">
                <a:moveTo>
                  <a:pt x="0" y="0"/>
                </a:moveTo>
                <a:lnTo>
                  <a:pt x="5090554" y="0"/>
                </a:lnTo>
                <a:lnTo>
                  <a:pt x="5090554" y="2661223"/>
                </a:lnTo>
                <a:lnTo>
                  <a:pt x="0" y="2661223"/>
                </a:lnTo>
                <a:lnTo>
                  <a:pt x="0" y="0"/>
                </a:lnTo>
                <a:close/>
              </a:path>
            </a:pathLst>
          </a:custGeom>
          <a:blipFill>
            <a:blip r:embed="rId2"/>
            <a:stretch>
              <a:fillRect/>
            </a:stretch>
          </a:blipFill>
        </p:spPr>
        <p:txBody>
          <a:bodyPr/>
          <a:lstStyle/>
          <a:p>
            <a:endParaRPr lang="en-US"/>
          </a:p>
        </p:txBody>
      </p:sp>
      <p:sp>
        <p:nvSpPr>
          <p:cNvPr id="4" name="Freeform 4"/>
          <p:cNvSpPr/>
          <p:nvPr/>
        </p:nvSpPr>
        <p:spPr>
          <a:xfrm>
            <a:off x="6607987" y="4756457"/>
            <a:ext cx="5028369" cy="2634428"/>
          </a:xfrm>
          <a:custGeom>
            <a:avLst/>
            <a:gdLst/>
            <a:ahLst/>
            <a:cxnLst/>
            <a:rect l="l" t="t" r="r" b="b"/>
            <a:pathLst>
              <a:path w="5028369" h="2634428">
                <a:moveTo>
                  <a:pt x="0" y="0"/>
                </a:moveTo>
                <a:lnTo>
                  <a:pt x="5028368" y="0"/>
                </a:lnTo>
                <a:lnTo>
                  <a:pt x="5028368" y="2634428"/>
                </a:lnTo>
                <a:lnTo>
                  <a:pt x="0" y="2634428"/>
                </a:lnTo>
                <a:lnTo>
                  <a:pt x="0" y="0"/>
                </a:lnTo>
                <a:close/>
              </a:path>
            </a:pathLst>
          </a:custGeom>
          <a:blipFill>
            <a:blip r:embed="rId3"/>
            <a:stretch>
              <a:fillRect/>
            </a:stretch>
          </a:blipFill>
        </p:spPr>
        <p:txBody>
          <a:bodyPr/>
          <a:lstStyle/>
          <a:p>
            <a:endParaRPr lang="en-US"/>
          </a:p>
        </p:txBody>
      </p:sp>
      <p:sp>
        <p:nvSpPr>
          <p:cNvPr id="5" name="Freeform 5"/>
          <p:cNvSpPr/>
          <p:nvPr/>
        </p:nvSpPr>
        <p:spPr>
          <a:xfrm>
            <a:off x="12122130" y="4729663"/>
            <a:ext cx="4987087" cy="2661222"/>
          </a:xfrm>
          <a:custGeom>
            <a:avLst/>
            <a:gdLst/>
            <a:ahLst/>
            <a:cxnLst/>
            <a:rect l="l" t="t" r="r" b="b"/>
            <a:pathLst>
              <a:path w="4987087" h="2661222">
                <a:moveTo>
                  <a:pt x="0" y="0"/>
                </a:moveTo>
                <a:lnTo>
                  <a:pt x="4987088" y="0"/>
                </a:lnTo>
                <a:lnTo>
                  <a:pt x="4987088" y="2661222"/>
                </a:lnTo>
                <a:lnTo>
                  <a:pt x="0" y="266122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REASON FOR THIS RESEARCH</a:t>
            </a:r>
          </a:p>
        </p:txBody>
      </p:sp>
      <p:sp>
        <p:nvSpPr>
          <p:cNvPr id="7" name="TextBox 7"/>
          <p:cNvSpPr txBox="1"/>
          <p:nvPr/>
        </p:nvSpPr>
        <p:spPr>
          <a:xfrm>
            <a:off x="1028700" y="2107138"/>
            <a:ext cx="16350732" cy="1352550"/>
          </a:xfrm>
          <a:prstGeom prst="rect">
            <a:avLst/>
          </a:prstGeom>
        </p:spPr>
        <p:txBody>
          <a:bodyPr lIns="0" tIns="0" rIns="0" bIns="0" rtlCol="0" anchor="t">
            <a:spAutoFit/>
          </a:bodyPr>
          <a:lstStyle/>
          <a:p>
            <a:pPr>
              <a:lnSpc>
                <a:spcPts val="3599"/>
              </a:lnSpc>
            </a:pPr>
            <a:r>
              <a:rPr lang="en-US" sz="2999">
                <a:solidFill>
                  <a:srgbClr val="2B2C30"/>
                </a:solidFill>
                <a:latin typeface="Public Sans"/>
              </a:rPr>
              <a:t>Landscape (e.g., land cover, vegetation cover) and climate variability (e.g., temperature, precipitation, and humidity) influence mosquito and fly life cycles, and quantifying relevant factors to their abundance can improve the modeling of disease transmission risk.</a:t>
            </a:r>
          </a:p>
        </p:txBody>
      </p:sp>
      <p:sp>
        <p:nvSpPr>
          <p:cNvPr id="8" name="TextBox 8"/>
          <p:cNvSpPr txBox="1"/>
          <p:nvPr/>
        </p:nvSpPr>
        <p:spPr>
          <a:xfrm>
            <a:off x="6607987" y="7522455"/>
            <a:ext cx="4843643"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Relative humidity</a:t>
            </a:r>
          </a:p>
        </p:txBody>
      </p:sp>
      <p:sp>
        <p:nvSpPr>
          <p:cNvPr id="9" name="TextBox 9"/>
          <p:cNvSpPr txBox="1"/>
          <p:nvPr/>
        </p:nvSpPr>
        <p:spPr>
          <a:xfrm>
            <a:off x="12193853" y="7522455"/>
            <a:ext cx="4843643"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Precipitation measurements</a:t>
            </a:r>
          </a:p>
        </p:txBody>
      </p:sp>
      <p:sp>
        <p:nvSpPr>
          <p:cNvPr id="10" name="TextBox 10"/>
          <p:cNvSpPr txBox="1"/>
          <p:nvPr/>
        </p:nvSpPr>
        <p:spPr>
          <a:xfrm>
            <a:off x="1356043" y="7522455"/>
            <a:ext cx="4435857"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Average temperature</a:t>
            </a:r>
          </a:p>
        </p:txBody>
      </p:sp>
    </p:spTree>
    <p:extLst>
      <p:ext uri="{BB962C8B-B14F-4D97-AF65-F5344CB8AC3E}">
        <p14:creationId xmlns:p14="http://schemas.microsoft.com/office/powerpoint/2010/main" val="1043840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2392161" y="3535888"/>
            <a:ext cx="12451828" cy="6045453"/>
          </a:xfrm>
          <a:custGeom>
            <a:avLst/>
            <a:gdLst/>
            <a:ahLst/>
            <a:cxnLst/>
            <a:rect l="l" t="t" r="r" b="b"/>
            <a:pathLst>
              <a:path w="12451828" h="6045453">
                <a:moveTo>
                  <a:pt x="0" y="0"/>
                </a:moveTo>
                <a:lnTo>
                  <a:pt x="12451828" y="0"/>
                </a:lnTo>
                <a:lnTo>
                  <a:pt x="12451828" y="6045453"/>
                </a:lnTo>
                <a:lnTo>
                  <a:pt x="0" y="604545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PROJECT OBJECTIVE</a:t>
            </a:r>
          </a:p>
        </p:txBody>
      </p:sp>
      <p:sp>
        <p:nvSpPr>
          <p:cNvPr id="5" name="TextBox 5"/>
          <p:cNvSpPr txBox="1"/>
          <p:nvPr/>
        </p:nvSpPr>
        <p:spPr>
          <a:xfrm>
            <a:off x="1028700" y="2107138"/>
            <a:ext cx="16008796" cy="904875"/>
          </a:xfrm>
          <a:prstGeom prst="rect">
            <a:avLst/>
          </a:prstGeom>
        </p:spPr>
        <p:txBody>
          <a:bodyPr lIns="0" tIns="0" rIns="0" bIns="0" rtlCol="0" anchor="t">
            <a:spAutoFit/>
          </a:bodyPr>
          <a:lstStyle/>
          <a:p>
            <a:pPr>
              <a:lnSpc>
                <a:spcPts val="3599"/>
              </a:lnSpc>
            </a:pPr>
            <a:r>
              <a:rPr lang="en-US" sz="2999">
                <a:solidFill>
                  <a:srgbClr val="2B2C30"/>
                </a:solidFill>
                <a:latin typeface="Public Sans"/>
              </a:rPr>
              <a:t>This research will use geospatial modeling to generate seasonal hotspot mapping of mosquito-borne disease transmission risk around open cattle feedlots</a:t>
            </a:r>
          </a:p>
        </p:txBody>
      </p:sp>
    </p:spTree>
    <p:extLst>
      <p:ext uri="{BB962C8B-B14F-4D97-AF65-F5344CB8AC3E}">
        <p14:creationId xmlns:p14="http://schemas.microsoft.com/office/powerpoint/2010/main" val="2786629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2720-75AF-2D75-8654-8775E3125DB3}"/>
              </a:ext>
            </a:extLst>
          </p:cNvPr>
          <p:cNvSpPr>
            <a:spLocks noGrp="1"/>
          </p:cNvSpPr>
          <p:nvPr>
            <p:ph type="ctrTitle"/>
          </p:nvPr>
        </p:nvSpPr>
        <p:spPr>
          <a:xfrm>
            <a:off x="2486565" y="1178900"/>
            <a:ext cx="12879657" cy="1732515"/>
          </a:xfrm>
        </p:spPr>
        <p:txBody>
          <a:bodyPr>
            <a:normAutofit fontScale="90000"/>
          </a:bodyPr>
          <a:lstStyle/>
          <a:p>
            <a:r>
              <a:rPr lang="en-US" sz="6000" dirty="0"/>
              <a:t>Diagnostic approaches for rapid detection of herd-level infections</a:t>
            </a:r>
          </a:p>
        </p:txBody>
      </p:sp>
      <p:sp>
        <p:nvSpPr>
          <p:cNvPr id="3" name="Subtitle 2">
            <a:extLst>
              <a:ext uri="{FF2B5EF4-FFF2-40B4-BE49-F238E27FC236}">
                <a16:creationId xmlns:a16="http://schemas.microsoft.com/office/drawing/2014/main" id="{3ECA15C4-E4E6-D90A-D73C-041D0FA09260}"/>
              </a:ext>
            </a:extLst>
          </p:cNvPr>
          <p:cNvSpPr>
            <a:spLocks noGrp="1"/>
          </p:cNvSpPr>
          <p:nvPr>
            <p:ph type="subTitle" idx="1"/>
          </p:nvPr>
        </p:nvSpPr>
        <p:spPr>
          <a:xfrm>
            <a:off x="4278705" y="7569372"/>
            <a:ext cx="10571670" cy="2483643"/>
          </a:xfrm>
        </p:spPr>
        <p:txBody>
          <a:bodyPr>
            <a:normAutofit/>
          </a:bodyPr>
          <a:lstStyle/>
          <a:p>
            <a:pPr algn="l"/>
            <a:r>
              <a:rPr lang="en-US" sz="2700" dirty="0"/>
              <a:t>David R. Smith, DVM, PhD, Dipl. ACVPM, Dipl. Epidemiology</a:t>
            </a:r>
          </a:p>
          <a:p>
            <a:pPr algn="l"/>
            <a:r>
              <a:rPr lang="en-US" sz="2700" dirty="0"/>
              <a:t>W. Isaac Jumper, DVM, PhD, Dipl. ACVPM</a:t>
            </a:r>
          </a:p>
          <a:p>
            <a:pPr algn="l"/>
            <a:r>
              <a:rPr lang="en-US" sz="2700" dirty="0"/>
              <a:t>Kimberly A. Woodruff, DVM, MS, Dipl. ACVPM, Dipl. Epidemiology</a:t>
            </a:r>
          </a:p>
          <a:p>
            <a:pPr algn="l"/>
            <a:r>
              <a:rPr lang="en-US" sz="2700" dirty="0"/>
              <a:t>Bindu Nanduri, PhD</a:t>
            </a:r>
          </a:p>
        </p:txBody>
      </p:sp>
      <p:sp>
        <p:nvSpPr>
          <p:cNvPr id="4" name="Slide Number Placeholder 3">
            <a:extLst>
              <a:ext uri="{FF2B5EF4-FFF2-40B4-BE49-F238E27FC236}">
                <a16:creationId xmlns:a16="http://schemas.microsoft.com/office/drawing/2014/main" id="{EEC6519F-178F-0A45-1B1E-1C6EB270EEF0}"/>
              </a:ext>
            </a:extLst>
          </p:cNvPr>
          <p:cNvSpPr>
            <a:spLocks noGrp="1"/>
          </p:cNvSpPr>
          <p:nvPr>
            <p:ph type="sldNum" sz="quarter" idx="12"/>
          </p:nvPr>
        </p:nvSpPr>
        <p:spPr/>
        <p:txBody>
          <a:bodyPr/>
          <a:lstStyle/>
          <a:p>
            <a:pPr defTabSz="685800"/>
            <a:fld id="{86B28610-23C7-401A-BC94-29C587A81523}" type="slidenum">
              <a:rPr lang="en-US">
                <a:solidFill>
                  <a:prstClr val="black">
                    <a:tint val="75000"/>
                  </a:prstClr>
                </a:solidFill>
                <a:latin typeface="Calibri" panose="020F0502020204030204"/>
              </a:rPr>
              <a:pPr defTabSz="685800"/>
              <a:t>4</a:t>
            </a:fld>
            <a:endParaRPr lang="en-US">
              <a:solidFill>
                <a:prstClr val="black">
                  <a:tint val="75000"/>
                </a:prstClr>
              </a:solidFill>
              <a:latin typeface="Calibri" panose="020F0502020204030204"/>
            </a:endParaRPr>
          </a:p>
        </p:txBody>
      </p:sp>
      <p:sp>
        <p:nvSpPr>
          <p:cNvPr id="5" name="Content Placeholder 2">
            <a:extLst>
              <a:ext uri="{FF2B5EF4-FFF2-40B4-BE49-F238E27FC236}">
                <a16:creationId xmlns:a16="http://schemas.microsoft.com/office/drawing/2014/main" id="{BDC95D08-D5F3-C617-37D5-A87C59C3F374}"/>
              </a:ext>
            </a:extLst>
          </p:cNvPr>
          <p:cNvSpPr txBox="1">
            <a:spLocks/>
          </p:cNvSpPr>
          <p:nvPr/>
        </p:nvSpPr>
        <p:spPr>
          <a:xfrm>
            <a:off x="2066027" y="2916407"/>
            <a:ext cx="13935974" cy="1250153"/>
          </a:xfrm>
          <a:prstGeom prst="rect">
            <a:avLst/>
          </a:prstGeom>
        </p:spPr>
        <p:txBody>
          <a:bodyPr vert="horz" lIns="137160" tIns="68580" rIns="137160" bIns="6858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371600">
              <a:spcBef>
                <a:spcPts val="1500"/>
              </a:spcBef>
            </a:pPr>
            <a:r>
              <a:rPr lang="en-US" sz="3000" dirty="0">
                <a:solidFill>
                  <a:prstClr val="black"/>
                </a:solidFill>
                <a:latin typeface="Calibri" panose="020F0502020204030204" pitchFamily="34" charset="0"/>
                <a:ea typeface="Calibri" panose="020F0502020204030204" pitchFamily="34" charset="0"/>
                <a:cs typeface="Times New Roman" panose="02020603050405020304" pitchFamily="18" charset="0"/>
              </a:rPr>
              <a:t>Bovine anaplasmosis (BA) caused by the obligate intraerythrocytic, rickettsial organism </a:t>
            </a:r>
            <a:r>
              <a:rPr lang="en-US" sz="30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Anaplasma</a:t>
            </a:r>
            <a:r>
              <a:rPr lang="en-US" sz="3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30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marginale</a:t>
            </a:r>
            <a:r>
              <a:rPr lang="en-US" sz="3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is endemic in tropical and sub-tropical regions globally</a:t>
            </a:r>
          </a:p>
          <a:p>
            <a:pPr defTabSz="1371600">
              <a:spcBef>
                <a:spcPts val="1500"/>
              </a:spcBef>
            </a:pPr>
            <a:endParaRPr lang="en-US" sz="5400" dirty="0">
              <a:solidFill>
                <a:prstClr val="black"/>
              </a:solidFill>
              <a:latin typeface="Calibri" panose="020F0502020204030204"/>
            </a:endParaRPr>
          </a:p>
        </p:txBody>
      </p:sp>
      <p:sp>
        <p:nvSpPr>
          <p:cNvPr id="7" name="TextBox 6">
            <a:extLst>
              <a:ext uri="{FF2B5EF4-FFF2-40B4-BE49-F238E27FC236}">
                <a16:creationId xmlns:a16="http://schemas.microsoft.com/office/drawing/2014/main" id="{3885BF66-FA71-EBF6-049B-D7F1ABBD2149}"/>
              </a:ext>
            </a:extLst>
          </p:cNvPr>
          <p:cNvSpPr txBox="1"/>
          <p:nvPr/>
        </p:nvSpPr>
        <p:spPr>
          <a:xfrm>
            <a:off x="2781812" y="4015185"/>
            <a:ext cx="6782729" cy="2677656"/>
          </a:xfrm>
          <a:prstGeom prst="rect">
            <a:avLst/>
          </a:prstGeom>
          <a:noFill/>
        </p:spPr>
        <p:txBody>
          <a:bodyPr wrap="square">
            <a:spAutoFit/>
          </a:bodyPr>
          <a:lstStyle/>
          <a:p>
            <a:pPr marL="428625" indent="-428625" defTabSz="685800">
              <a:buFont typeface="Arial" panose="020B0604020202020204" pitchFamily="34" charset="0"/>
              <a:buChar char="•"/>
            </a:pPr>
            <a:r>
              <a:rPr lang="en-US" sz="2100" dirty="0">
                <a:solidFill>
                  <a:prstClr val="black"/>
                </a:solidFill>
                <a:latin typeface="Calibri" panose="020F0502020204030204" pitchFamily="34" charset="0"/>
                <a:ea typeface="Calibri" panose="020F0502020204030204" pitchFamily="34" charset="0"/>
                <a:cs typeface="Times New Roman" panose="02020603050405020304" pitchFamily="18" charset="0"/>
              </a:rPr>
              <a:t>Estimated economic impact of $660 per clinically affected head in the United States</a:t>
            </a:r>
            <a:r>
              <a:rPr lang="en-US" sz="2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p>
          <a:p>
            <a:pPr marL="428625" indent="-428625" defTabSz="685800">
              <a:buFont typeface="Arial" panose="020B0604020202020204" pitchFamily="34" charset="0"/>
              <a:buChar char="•"/>
            </a:pPr>
            <a:r>
              <a:rPr lang="en-US" sz="2100" dirty="0">
                <a:solidFill>
                  <a:prstClr val="black"/>
                </a:solidFill>
                <a:latin typeface="Calibri" panose="020F0502020204030204" pitchFamily="34" charset="0"/>
                <a:ea typeface="Calibri" panose="020F0502020204030204" pitchFamily="34" charset="0"/>
                <a:cs typeface="Times New Roman" panose="02020603050405020304" pitchFamily="18" charset="0"/>
              </a:rPr>
              <a:t>BA induces production losses through several means. Infections of adult naïve cattle result in anemia, abortion, and acute death</a:t>
            </a:r>
          </a:p>
          <a:p>
            <a:pPr marL="428625" indent="-428625" defTabSz="685800">
              <a:buFont typeface="Arial" panose="020B0604020202020204" pitchFamily="34" charset="0"/>
              <a:buChar char="•"/>
            </a:pPr>
            <a:r>
              <a:rPr lang="en-US" sz="21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Infection of young calves</a:t>
            </a:r>
            <a:r>
              <a:rPr lang="en-US" sz="2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2100" dirty="0">
                <a:solidFill>
                  <a:prstClr val="black"/>
                </a:solidFill>
                <a:latin typeface="Calibri" panose="020F0502020204030204" pitchFamily="34" charset="0"/>
                <a:ea typeface="Calibri" panose="020F0502020204030204" pitchFamily="34" charset="0"/>
                <a:cs typeface="Times New Roman" panose="02020603050405020304" pitchFamily="18" charset="0"/>
              </a:rPr>
              <a:t>establishes an inapparent carrier state where the animal may serve as a reservoir for infection </a:t>
            </a:r>
          </a:p>
        </p:txBody>
      </p:sp>
      <p:pic>
        <p:nvPicPr>
          <p:cNvPr id="8" name="Picture 7" descr="A close-up of a microscope&#10;&#10;Description automatically generated">
            <a:extLst>
              <a:ext uri="{FF2B5EF4-FFF2-40B4-BE49-F238E27FC236}">
                <a16:creationId xmlns:a16="http://schemas.microsoft.com/office/drawing/2014/main" id="{5CDACF55-9106-BA0A-4A19-99EC59913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4541" y="4022825"/>
            <a:ext cx="6100775" cy="3128603"/>
          </a:xfrm>
          <a:prstGeom prst="rect">
            <a:avLst/>
          </a:prstGeom>
        </p:spPr>
      </p:pic>
      <p:sp>
        <p:nvSpPr>
          <p:cNvPr id="9" name="TextBox 8">
            <a:extLst>
              <a:ext uri="{FF2B5EF4-FFF2-40B4-BE49-F238E27FC236}">
                <a16:creationId xmlns:a16="http://schemas.microsoft.com/office/drawing/2014/main" id="{C6EB1259-D777-3360-8816-D3FEB41541BA}"/>
              </a:ext>
            </a:extLst>
          </p:cNvPr>
          <p:cNvSpPr txBox="1"/>
          <p:nvPr/>
        </p:nvSpPr>
        <p:spPr>
          <a:xfrm>
            <a:off x="13493595" y="6806402"/>
            <a:ext cx="2229456" cy="323165"/>
          </a:xfrm>
          <a:prstGeom prst="rect">
            <a:avLst/>
          </a:prstGeom>
          <a:noFill/>
        </p:spPr>
        <p:txBody>
          <a:bodyPr wrap="none" rtlCol="0">
            <a:spAutoFit/>
          </a:bodyPr>
          <a:lstStyle/>
          <a:p>
            <a:pPr defTabSz="685800"/>
            <a:r>
              <a:rPr lang="en-US" sz="1500" dirty="0">
                <a:solidFill>
                  <a:prstClr val="black"/>
                </a:solidFill>
                <a:latin typeface="Calibri" panose="020F0502020204030204"/>
              </a:rPr>
              <a:t>https://news.okstate.edu/</a:t>
            </a:r>
          </a:p>
        </p:txBody>
      </p:sp>
    </p:spTree>
    <p:extLst>
      <p:ext uri="{BB962C8B-B14F-4D97-AF65-F5344CB8AC3E}">
        <p14:creationId xmlns:p14="http://schemas.microsoft.com/office/powerpoint/2010/main" val="420464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28700" y="3912224"/>
            <a:ext cx="7401550" cy="5346076"/>
          </a:xfrm>
          <a:custGeom>
            <a:avLst/>
            <a:gdLst/>
            <a:ahLst/>
            <a:cxnLst/>
            <a:rect l="l" t="t" r="r" b="b"/>
            <a:pathLst>
              <a:path w="7401550" h="5346076">
                <a:moveTo>
                  <a:pt x="0" y="0"/>
                </a:moveTo>
                <a:lnTo>
                  <a:pt x="7401550" y="0"/>
                </a:lnTo>
                <a:lnTo>
                  <a:pt x="7401550" y="5346076"/>
                </a:lnTo>
                <a:lnTo>
                  <a:pt x="0" y="5346076"/>
                </a:lnTo>
                <a:lnTo>
                  <a:pt x="0" y="0"/>
                </a:lnTo>
                <a:close/>
              </a:path>
            </a:pathLst>
          </a:custGeom>
          <a:blipFill>
            <a:blip r:embed="rId2"/>
            <a:stretch>
              <a:fillRect/>
            </a:stretch>
          </a:blipFill>
        </p:spPr>
        <p:txBody>
          <a:bodyPr/>
          <a:lstStyle/>
          <a:p>
            <a:endParaRPr lang="en-US"/>
          </a:p>
        </p:txBody>
      </p:sp>
      <p:sp>
        <p:nvSpPr>
          <p:cNvPr id="4" name="Freeform 4"/>
          <p:cNvSpPr/>
          <p:nvPr/>
        </p:nvSpPr>
        <p:spPr>
          <a:xfrm>
            <a:off x="11157910" y="3912224"/>
            <a:ext cx="4357616" cy="2833906"/>
          </a:xfrm>
          <a:custGeom>
            <a:avLst/>
            <a:gdLst/>
            <a:ahLst/>
            <a:cxnLst/>
            <a:rect l="l" t="t" r="r" b="b"/>
            <a:pathLst>
              <a:path w="4357616" h="2833906">
                <a:moveTo>
                  <a:pt x="0" y="0"/>
                </a:moveTo>
                <a:lnTo>
                  <a:pt x="4357616" y="0"/>
                </a:lnTo>
                <a:lnTo>
                  <a:pt x="4357616" y="2833906"/>
                </a:lnTo>
                <a:lnTo>
                  <a:pt x="0" y="2833906"/>
                </a:lnTo>
                <a:lnTo>
                  <a:pt x="0" y="0"/>
                </a:lnTo>
                <a:close/>
              </a:path>
            </a:pathLst>
          </a:custGeom>
          <a:blipFill>
            <a:blip r:embed="rId3"/>
            <a:stretch>
              <a:fillRect/>
            </a:stretch>
          </a:blipFill>
        </p:spPr>
        <p:txBody>
          <a:bodyPr/>
          <a:lstStyle/>
          <a:p>
            <a:endParaRPr lang="en-US"/>
          </a:p>
        </p:txBody>
      </p:sp>
      <p:sp>
        <p:nvSpPr>
          <p:cNvPr id="5" name="Freeform 5"/>
          <p:cNvSpPr/>
          <p:nvPr/>
        </p:nvSpPr>
        <p:spPr>
          <a:xfrm>
            <a:off x="10836511" y="7260123"/>
            <a:ext cx="4585491" cy="2505288"/>
          </a:xfrm>
          <a:custGeom>
            <a:avLst/>
            <a:gdLst/>
            <a:ahLst/>
            <a:cxnLst/>
            <a:rect l="l" t="t" r="r" b="b"/>
            <a:pathLst>
              <a:path w="4585491" h="2505288">
                <a:moveTo>
                  <a:pt x="0" y="0"/>
                </a:moveTo>
                <a:lnTo>
                  <a:pt x="4585491" y="0"/>
                </a:lnTo>
                <a:lnTo>
                  <a:pt x="4585491" y="2505288"/>
                </a:lnTo>
                <a:lnTo>
                  <a:pt x="0" y="2505288"/>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SPECIFIC OBJECTIVES</a:t>
            </a:r>
          </a:p>
        </p:txBody>
      </p:sp>
      <p:sp>
        <p:nvSpPr>
          <p:cNvPr id="7" name="TextBox 7"/>
          <p:cNvSpPr txBox="1"/>
          <p:nvPr/>
        </p:nvSpPr>
        <p:spPr>
          <a:xfrm>
            <a:off x="1028700" y="2107138"/>
            <a:ext cx="16008796" cy="904875"/>
          </a:xfrm>
          <a:prstGeom prst="rect">
            <a:avLst/>
          </a:prstGeom>
        </p:spPr>
        <p:txBody>
          <a:bodyPr lIns="0" tIns="0" rIns="0" bIns="0" rtlCol="0" anchor="t">
            <a:spAutoFit/>
          </a:bodyPr>
          <a:lstStyle/>
          <a:p>
            <a:pPr>
              <a:lnSpc>
                <a:spcPts val="3599"/>
              </a:lnSpc>
            </a:pPr>
            <a:r>
              <a:rPr lang="en-US" sz="2999" dirty="0">
                <a:solidFill>
                  <a:srgbClr val="2B2C30"/>
                </a:solidFill>
                <a:latin typeface="Public Sans"/>
              </a:rPr>
              <a:t>Task 1: Build baseline information with geographic locations of open feedlots in North Carolina and Texas with visual interpretation and object detection in NAIP images</a:t>
            </a:r>
          </a:p>
        </p:txBody>
      </p:sp>
      <p:sp>
        <p:nvSpPr>
          <p:cNvPr id="8" name="TextBox 8"/>
          <p:cNvSpPr txBox="1"/>
          <p:nvPr/>
        </p:nvSpPr>
        <p:spPr>
          <a:xfrm>
            <a:off x="1028695" y="3478738"/>
            <a:ext cx="7401555"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Dataset: ~1m aerial photo images</a:t>
            </a:r>
          </a:p>
        </p:txBody>
      </p:sp>
      <p:sp>
        <p:nvSpPr>
          <p:cNvPr id="9" name="TextBox 9"/>
          <p:cNvSpPr txBox="1"/>
          <p:nvPr/>
        </p:nvSpPr>
        <p:spPr>
          <a:xfrm>
            <a:off x="875300" y="9363075"/>
            <a:ext cx="7708345"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CAFOs location and patches sample for object detection</a:t>
            </a:r>
          </a:p>
        </p:txBody>
      </p:sp>
      <p:sp>
        <p:nvSpPr>
          <p:cNvPr id="10" name="TextBox 10"/>
          <p:cNvSpPr txBox="1"/>
          <p:nvPr/>
        </p:nvSpPr>
        <p:spPr>
          <a:xfrm>
            <a:off x="9635940" y="3478738"/>
            <a:ext cx="7401555"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Object detection: YoloV8</a:t>
            </a:r>
          </a:p>
        </p:txBody>
      </p:sp>
      <p:sp>
        <p:nvSpPr>
          <p:cNvPr id="11" name="TextBox 11"/>
          <p:cNvSpPr txBox="1"/>
          <p:nvPr/>
        </p:nvSpPr>
        <p:spPr>
          <a:xfrm>
            <a:off x="11581572" y="6850905"/>
            <a:ext cx="2843537" cy="391795"/>
          </a:xfrm>
          <a:prstGeom prst="rect">
            <a:avLst/>
          </a:prstGeom>
        </p:spPr>
        <p:txBody>
          <a:bodyPr lIns="0" tIns="0" rIns="0" bIns="0" rtlCol="0" anchor="t">
            <a:spAutoFit/>
          </a:bodyPr>
          <a:lstStyle/>
          <a:p>
            <a:pPr>
              <a:lnSpc>
                <a:spcPts val="3079"/>
              </a:lnSpc>
              <a:spcBef>
                <a:spcPct val="0"/>
              </a:spcBef>
            </a:pPr>
            <a:r>
              <a:rPr lang="en-US" sz="2199">
                <a:solidFill>
                  <a:srgbClr val="2B2C30"/>
                </a:solidFill>
                <a:latin typeface="Public Sans Bold"/>
              </a:rPr>
              <a:t>Output</a:t>
            </a:r>
          </a:p>
        </p:txBody>
      </p:sp>
      <p:sp>
        <p:nvSpPr>
          <p:cNvPr id="12" name="TextBox 12"/>
          <p:cNvSpPr txBox="1"/>
          <p:nvPr/>
        </p:nvSpPr>
        <p:spPr>
          <a:xfrm>
            <a:off x="15695424" y="8503242"/>
            <a:ext cx="1736515" cy="1042797"/>
          </a:xfrm>
          <a:prstGeom prst="rect">
            <a:avLst/>
          </a:prstGeom>
        </p:spPr>
        <p:txBody>
          <a:bodyPr lIns="0" tIns="0" rIns="0" bIns="0" rtlCol="0" anchor="t">
            <a:spAutoFit/>
          </a:bodyPr>
          <a:lstStyle/>
          <a:p>
            <a:pPr>
              <a:lnSpc>
                <a:spcPts val="1404"/>
              </a:lnSpc>
            </a:pPr>
            <a:r>
              <a:rPr lang="en-US" sz="1200">
                <a:solidFill>
                  <a:srgbClr val="2B2C30"/>
                </a:solidFill>
                <a:latin typeface="Public Sans"/>
              </a:rPr>
              <a:t>Source: Robinson et al. (2022). Mapping Industrial Poultry Operations at Scale With Deep Learning and Aerial Imagery</a:t>
            </a:r>
          </a:p>
        </p:txBody>
      </p:sp>
    </p:spTree>
    <p:extLst>
      <p:ext uri="{BB962C8B-B14F-4D97-AF65-F5344CB8AC3E}">
        <p14:creationId xmlns:p14="http://schemas.microsoft.com/office/powerpoint/2010/main" val="1087246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7518486" y="3921651"/>
            <a:ext cx="4104282" cy="4806331"/>
          </a:xfrm>
          <a:custGeom>
            <a:avLst/>
            <a:gdLst/>
            <a:ahLst/>
            <a:cxnLst/>
            <a:rect l="l" t="t" r="r" b="b"/>
            <a:pathLst>
              <a:path w="4104282" h="4806331">
                <a:moveTo>
                  <a:pt x="0" y="0"/>
                </a:moveTo>
                <a:lnTo>
                  <a:pt x="4104283" y="0"/>
                </a:lnTo>
                <a:lnTo>
                  <a:pt x="4104283" y="4806331"/>
                </a:lnTo>
                <a:lnTo>
                  <a:pt x="0" y="4806331"/>
                </a:lnTo>
                <a:lnTo>
                  <a:pt x="0" y="0"/>
                </a:lnTo>
                <a:close/>
              </a:path>
            </a:pathLst>
          </a:custGeom>
          <a:blipFill>
            <a:blip r:embed="rId2"/>
            <a:stretch>
              <a:fillRect/>
            </a:stretch>
          </a:blipFill>
        </p:spPr>
        <p:txBody>
          <a:bodyPr/>
          <a:lstStyle/>
          <a:p>
            <a:endParaRPr lang="en-US"/>
          </a:p>
        </p:txBody>
      </p:sp>
      <p:sp>
        <p:nvSpPr>
          <p:cNvPr id="4" name="Freeform 4"/>
          <p:cNvSpPr/>
          <p:nvPr/>
        </p:nvSpPr>
        <p:spPr>
          <a:xfrm>
            <a:off x="11622769" y="5967486"/>
            <a:ext cx="608115" cy="558133"/>
          </a:xfrm>
          <a:custGeom>
            <a:avLst/>
            <a:gdLst/>
            <a:ahLst/>
            <a:cxnLst/>
            <a:rect l="l" t="t" r="r" b="b"/>
            <a:pathLst>
              <a:path w="608115" h="558133">
                <a:moveTo>
                  <a:pt x="0" y="0"/>
                </a:moveTo>
                <a:lnTo>
                  <a:pt x="608115" y="0"/>
                </a:lnTo>
                <a:lnTo>
                  <a:pt x="608115" y="558134"/>
                </a:lnTo>
                <a:lnTo>
                  <a:pt x="0" y="558134"/>
                </a:lnTo>
                <a:lnTo>
                  <a:pt x="0" y="0"/>
                </a:lnTo>
                <a:close/>
              </a:path>
            </a:pathLst>
          </a:custGeom>
          <a:blipFill>
            <a:blip r:embed="rId3"/>
            <a:stretch>
              <a:fillRect/>
            </a:stretch>
          </a:blipFill>
        </p:spPr>
        <p:txBody>
          <a:bodyPr/>
          <a:lstStyle/>
          <a:p>
            <a:endParaRPr lang="en-US"/>
          </a:p>
        </p:txBody>
      </p:sp>
      <p:sp>
        <p:nvSpPr>
          <p:cNvPr id="5" name="Freeform 5"/>
          <p:cNvSpPr/>
          <p:nvPr/>
        </p:nvSpPr>
        <p:spPr>
          <a:xfrm>
            <a:off x="12571499" y="4184859"/>
            <a:ext cx="5235132" cy="4342463"/>
          </a:xfrm>
          <a:custGeom>
            <a:avLst/>
            <a:gdLst/>
            <a:ahLst/>
            <a:cxnLst/>
            <a:rect l="l" t="t" r="r" b="b"/>
            <a:pathLst>
              <a:path w="5235132" h="4342463">
                <a:moveTo>
                  <a:pt x="0" y="0"/>
                </a:moveTo>
                <a:lnTo>
                  <a:pt x="5235132" y="0"/>
                </a:lnTo>
                <a:lnTo>
                  <a:pt x="5235132" y="4342463"/>
                </a:lnTo>
                <a:lnTo>
                  <a:pt x="0" y="4342463"/>
                </a:lnTo>
                <a:lnTo>
                  <a:pt x="0" y="0"/>
                </a:lnTo>
                <a:close/>
              </a:path>
            </a:pathLst>
          </a:custGeom>
          <a:blipFill>
            <a:blip r:embed="rId4"/>
            <a:stretch>
              <a:fillRect/>
            </a:stretch>
          </a:blipFill>
        </p:spPr>
        <p:txBody>
          <a:bodyPr/>
          <a:lstStyle/>
          <a:p>
            <a:endParaRPr lang="en-US"/>
          </a:p>
        </p:txBody>
      </p:sp>
      <p:sp>
        <p:nvSpPr>
          <p:cNvPr id="6" name="Freeform 6"/>
          <p:cNvSpPr/>
          <p:nvPr/>
        </p:nvSpPr>
        <p:spPr>
          <a:xfrm>
            <a:off x="12854063" y="4319013"/>
            <a:ext cx="4405237" cy="4074154"/>
          </a:xfrm>
          <a:custGeom>
            <a:avLst/>
            <a:gdLst/>
            <a:ahLst/>
            <a:cxnLst/>
            <a:rect l="l" t="t" r="r" b="b"/>
            <a:pathLst>
              <a:path w="4405237" h="4074154">
                <a:moveTo>
                  <a:pt x="0" y="0"/>
                </a:moveTo>
                <a:lnTo>
                  <a:pt x="4405237" y="0"/>
                </a:lnTo>
                <a:lnTo>
                  <a:pt x="4405237" y="4074154"/>
                </a:lnTo>
                <a:lnTo>
                  <a:pt x="0" y="4074154"/>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SPECIFIC OBJECTIVES</a:t>
            </a:r>
          </a:p>
        </p:txBody>
      </p:sp>
      <p:sp>
        <p:nvSpPr>
          <p:cNvPr id="8" name="TextBox 8"/>
          <p:cNvSpPr txBox="1"/>
          <p:nvPr/>
        </p:nvSpPr>
        <p:spPr>
          <a:xfrm>
            <a:off x="1028700" y="2107138"/>
            <a:ext cx="16008796" cy="904875"/>
          </a:xfrm>
          <a:prstGeom prst="rect">
            <a:avLst/>
          </a:prstGeom>
        </p:spPr>
        <p:txBody>
          <a:bodyPr lIns="0" tIns="0" rIns="0" bIns="0" rtlCol="0" anchor="t">
            <a:spAutoFit/>
          </a:bodyPr>
          <a:lstStyle/>
          <a:p>
            <a:pPr>
              <a:lnSpc>
                <a:spcPts val="3599"/>
              </a:lnSpc>
            </a:pPr>
            <a:r>
              <a:rPr lang="en-US" sz="2999" dirty="0">
                <a:solidFill>
                  <a:srgbClr val="2B2C30"/>
                </a:solidFill>
                <a:latin typeface="Public Sans"/>
              </a:rPr>
              <a:t>Task 2: Integrate a set of landscape and climate variables derived from satellite and ground observations for spatial modeling</a:t>
            </a:r>
          </a:p>
        </p:txBody>
      </p:sp>
      <p:sp>
        <p:nvSpPr>
          <p:cNvPr id="9" name="TextBox 9"/>
          <p:cNvSpPr txBox="1"/>
          <p:nvPr/>
        </p:nvSpPr>
        <p:spPr>
          <a:xfrm>
            <a:off x="1028695" y="3469213"/>
            <a:ext cx="7401555" cy="457836"/>
          </a:xfrm>
          <a:prstGeom prst="rect">
            <a:avLst/>
          </a:prstGeom>
        </p:spPr>
        <p:txBody>
          <a:bodyPr lIns="0" tIns="0" rIns="0" bIns="0" rtlCol="0" anchor="t">
            <a:spAutoFit/>
          </a:bodyPr>
          <a:lstStyle/>
          <a:p>
            <a:pPr>
              <a:lnSpc>
                <a:spcPts val="3639"/>
              </a:lnSpc>
              <a:spcBef>
                <a:spcPct val="0"/>
              </a:spcBef>
            </a:pPr>
            <a:r>
              <a:rPr lang="en-US" sz="2599">
                <a:solidFill>
                  <a:srgbClr val="2B2C30"/>
                </a:solidFill>
                <a:latin typeface="Public Sans Bold"/>
              </a:rPr>
              <a:t>DATASETS: </a:t>
            </a:r>
          </a:p>
        </p:txBody>
      </p:sp>
      <p:sp>
        <p:nvSpPr>
          <p:cNvPr id="10" name="TextBox 10"/>
          <p:cNvSpPr txBox="1"/>
          <p:nvPr/>
        </p:nvSpPr>
        <p:spPr>
          <a:xfrm>
            <a:off x="5716455" y="8678246"/>
            <a:ext cx="7708345"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Data Layers</a:t>
            </a:r>
          </a:p>
        </p:txBody>
      </p:sp>
      <p:sp>
        <p:nvSpPr>
          <p:cNvPr id="11" name="TextBox 11"/>
          <p:cNvSpPr txBox="1"/>
          <p:nvPr/>
        </p:nvSpPr>
        <p:spPr>
          <a:xfrm>
            <a:off x="11622769" y="8670832"/>
            <a:ext cx="7401555" cy="391795"/>
          </a:xfrm>
          <a:prstGeom prst="rect">
            <a:avLst/>
          </a:prstGeom>
        </p:spPr>
        <p:txBody>
          <a:bodyPr lIns="0" tIns="0" rIns="0" bIns="0" rtlCol="0" anchor="t">
            <a:spAutoFit/>
          </a:bodyPr>
          <a:lstStyle/>
          <a:p>
            <a:pPr algn="ctr">
              <a:lnSpc>
                <a:spcPts val="3079"/>
              </a:lnSpc>
              <a:spcBef>
                <a:spcPct val="0"/>
              </a:spcBef>
            </a:pPr>
            <a:r>
              <a:rPr lang="en-US" sz="2199">
                <a:solidFill>
                  <a:srgbClr val="2B2C30"/>
                </a:solidFill>
                <a:latin typeface="Public Sans Bold"/>
              </a:rPr>
              <a:t>Buffer zone around the CAFO</a:t>
            </a:r>
          </a:p>
        </p:txBody>
      </p:sp>
      <p:sp>
        <p:nvSpPr>
          <p:cNvPr id="12" name="TextBox 12"/>
          <p:cNvSpPr txBox="1"/>
          <p:nvPr/>
        </p:nvSpPr>
        <p:spPr>
          <a:xfrm>
            <a:off x="1028700" y="4061034"/>
            <a:ext cx="6673259" cy="5009008"/>
          </a:xfrm>
          <a:prstGeom prst="rect">
            <a:avLst/>
          </a:prstGeom>
        </p:spPr>
        <p:txBody>
          <a:bodyPr lIns="0" tIns="0" rIns="0" bIns="0" rtlCol="0" anchor="t">
            <a:spAutoFit/>
          </a:bodyPr>
          <a:lstStyle/>
          <a:p>
            <a:pPr marL="453387" lvl="1" indent="-226693">
              <a:lnSpc>
                <a:spcPts val="3653"/>
              </a:lnSpc>
              <a:buFont typeface="Arial"/>
              <a:buChar char="•"/>
            </a:pPr>
            <a:r>
              <a:rPr lang="en-US" sz="2099">
                <a:solidFill>
                  <a:srgbClr val="2B2C30"/>
                </a:solidFill>
                <a:latin typeface="Public Sans"/>
              </a:rPr>
              <a:t>Precipitation (Global Precipitation Measurement);</a:t>
            </a:r>
          </a:p>
          <a:p>
            <a:pPr marL="453387" lvl="1" indent="-226693">
              <a:lnSpc>
                <a:spcPts val="3653"/>
              </a:lnSpc>
              <a:buFont typeface="Arial"/>
              <a:buChar char="•"/>
            </a:pPr>
            <a:r>
              <a:rPr lang="en-US" sz="2099">
                <a:solidFill>
                  <a:srgbClr val="2B2C30"/>
                </a:solidFill>
                <a:latin typeface="Public Sans"/>
              </a:rPr>
              <a:t>Mean, minimum, and maximum air temperature </a:t>
            </a:r>
            <a:r>
              <a:rPr lang="en-US" sz="2099">
                <a:solidFill>
                  <a:srgbClr val="2B2C30"/>
                </a:solidFill>
                <a:latin typeface="Public Sans Bold"/>
              </a:rPr>
              <a:t>(gridMET)</a:t>
            </a:r>
          </a:p>
          <a:p>
            <a:pPr marL="453387" lvl="1" indent="-226693">
              <a:lnSpc>
                <a:spcPts val="3653"/>
              </a:lnSpc>
              <a:buFont typeface="Arial"/>
              <a:buChar char="•"/>
            </a:pPr>
            <a:r>
              <a:rPr lang="en-US" sz="2099">
                <a:solidFill>
                  <a:srgbClr val="2B2C30"/>
                </a:solidFill>
                <a:latin typeface="Public Sans"/>
              </a:rPr>
              <a:t>Land surface temperature </a:t>
            </a:r>
            <a:r>
              <a:rPr lang="en-US" sz="2099">
                <a:solidFill>
                  <a:srgbClr val="2B2C30"/>
                </a:solidFill>
                <a:latin typeface="Public Sans Bold"/>
              </a:rPr>
              <a:t>(MODIS)</a:t>
            </a:r>
          </a:p>
          <a:p>
            <a:pPr marL="453387" lvl="1" indent="-226693">
              <a:lnSpc>
                <a:spcPts val="3653"/>
              </a:lnSpc>
              <a:buFont typeface="Arial"/>
              <a:buChar char="•"/>
            </a:pPr>
            <a:r>
              <a:rPr lang="en-US" sz="2099">
                <a:solidFill>
                  <a:srgbClr val="2B2C30"/>
                </a:solidFill>
                <a:latin typeface="Public Sans"/>
              </a:rPr>
              <a:t>Soil moisture </a:t>
            </a:r>
            <a:r>
              <a:rPr lang="en-US" sz="2099">
                <a:solidFill>
                  <a:srgbClr val="2B2C30"/>
                </a:solidFill>
                <a:latin typeface="Public Sans Bold"/>
              </a:rPr>
              <a:t>(TerraClimate)</a:t>
            </a:r>
          </a:p>
          <a:p>
            <a:pPr marL="453387" lvl="1" indent="-226693">
              <a:lnSpc>
                <a:spcPts val="3653"/>
              </a:lnSpc>
              <a:buFont typeface="Arial"/>
              <a:buChar char="•"/>
            </a:pPr>
            <a:r>
              <a:rPr lang="en-US" sz="2099">
                <a:solidFill>
                  <a:srgbClr val="2B2C30"/>
                </a:solidFill>
                <a:latin typeface="Public Sans"/>
              </a:rPr>
              <a:t>Palmer Drought Severity Index </a:t>
            </a:r>
            <a:r>
              <a:rPr lang="en-US" sz="2099">
                <a:solidFill>
                  <a:srgbClr val="2B2C30"/>
                </a:solidFill>
                <a:latin typeface="Public Sans Bold"/>
              </a:rPr>
              <a:t>(gridMET)</a:t>
            </a:r>
            <a:r>
              <a:rPr lang="en-US" sz="2099">
                <a:solidFill>
                  <a:srgbClr val="2B2C30"/>
                </a:solidFill>
                <a:latin typeface="Public Sans"/>
              </a:rPr>
              <a:t> </a:t>
            </a:r>
          </a:p>
          <a:p>
            <a:pPr marL="453387" lvl="1" indent="-226693">
              <a:lnSpc>
                <a:spcPts val="3653"/>
              </a:lnSpc>
              <a:buFont typeface="Arial"/>
              <a:buChar char="•"/>
            </a:pPr>
            <a:r>
              <a:rPr lang="en-US" sz="2099">
                <a:solidFill>
                  <a:srgbClr val="2B2C30"/>
                </a:solidFill>
                <a:latin typeface="Public Sans"/>
              </a:rPr>
              <a:t>Maximum and minimum relative humidity </a:t>
            </a:r>
            <a:r>
              <a:rPr lang="en-US" sz="2099">
                <a:solidFill>
                  <a:srgbClr val="2B2C30"/>
                </a:solidFill>
                <a:latin typeface="Public Sans Bold"/>
              </a:rPr>
              <a:t>(gridMET )</a:t>
            </a:r>
          </a:p>
          <a:p>
            <a:pPr marL="453387" lvl="1" indent="-226693">
              <a:lnSpc>
                <a:spcPts val="3653"/>
              </a:lnSpc>
              <a:buFont typeface="Arial"/>
              <a:buChar char="•"/>
            </a:pPr>
            <a:r>
              <a:rPr lang="en-US" sz="2099">
                <a:solidFill>
                  <a:srgbClr val="2B2C30"/>
                </a:solidFill>
                <a:latin typeface="Public Sans"/>
              </a:rPr>
              <a:t>Evapotranspiration </a:t>
            </a:r>
            <a:r>
              <a:rPr lang="en-US" sz="2099">
                <a:solidFill>
                  <a:srgbClr val="2B2C30"/>
                </a:solidFill>
                <a:latin typeface="Public Sans Bold"/>
              </a:rPr>
              <a:t>(OpenNet) </a:t>
            </a:r>
          </a:p>
          <a:p>
            <a:pPr marL="453387" lvl="1" indent="-226693">
              <a:lnSpc>
                <a:spcPts val="3653"/>
              </a:lnSpc>
              <a:buFont typeface="Arial"/>
              <a:buChar char="•"/>
            </a:pPr>
            <a:r>
              <a:rPr lang="en-US" sz="2099">
                <a:solidFill>
                  <a:srgbClr val="2B2C30"/>
                </a:solidFill>
                <a:latin typeface="Public Sans"/>
              </a:rPr>
              <a:t>Surface vegetation cover </a:t>
            </a:r>
            <a:r>
              <a:rPr lang="en-US" sz="2099">
                <a:solidFill>
                  <a:srgbClr val="2B2C30"/>
                </a:solidFill>
                <a:latin typeface="Public Sans Bold"/>
              </a:rPr>
              <a:t>(MODIS)</a:t>
            </a:r>
          </a:p>
          <a:p>
            <a:pPr marL="453387" lvl="1" indent="-226693">
              <a:lnSpc>
                <a:spcPts val="3653"/>
              </a:lnSpc>
              <a:buFont typeface="Arial"/>
              <a:buChar char="•"/>
            </a:pPr>
            <a:r>
              <a:rPr lang="en-US" sz="2099">
                <a:solidFill>
                  <a:srgbClr val="2B2C30"/>
                </a:solidFill>
                <a:latin typeface="Public Sans"/>
              </a:rPr>
              <a:t>Land cover and land changes </a:t>
            </a:r>
            <a:r>
              <a:rPr lang="en-US" sz="2099">
                <a:solidFill>
                  <a:srgbClr val="2B2C30"/>
                </a:solidFill>
                <a:latin typeface="Public Sans Bold"/>
              </a:rPr>
              <a:t>(LCMAP) </a:t>
            </a:r>
          </a:p>
        </p:txBody>
      </p:sp>
    </p:spTree>
    <p:extLst>
      <p:ext uri="{BB962C8B-B14F-4D97-AF65-F5344CB8AC3E}">
        <p14:creationId xmlns:p14="http://schemas.microsoft.com/office/powerpoint/2010/main" val="2352433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grpSp>
        <p:nvGrpSpPr>
          <p:cNvPr id="3" name="Group 3"/>
          <p:cNvGrpSpPr/>
          <p:nvPr/>
        </p:nvGrpSpPr>
        <p:grpSpPr>
          <a:xfrm>
            <a:off x="1028700" y="6341874"/>
            <a:ext cx="3911929" cy="3244886"/>
            <a:chOff x="0" y="0"/>
            <a:chExt cx="5215906" cy="4326515"/>
          </a:xfrm>
        </p:grpSpPr>
        <p:sp>
          <p:nvSpPr>
            <p:cNvPr id="4" name="Freeform 4"/>
            <p:cNvSpPr/>
            <p:nvPr/>
          </p:nvSpPr>
          <p:spPr>
            <a:xfrm>
              <a:off x="0" y="0"/>
              <a:ext cx="5215906" cy="4326515"/>
            </a:xfrm>
            <a:custGeom>
              <a:avLst/>
              <a:gdLst/>
              <a:ahLst/>
              <a:cxnLst/>
              <a:rect l="l" t="t" r="r" b="b"/>
              <a:pathLst>
                <a:path w="5215906" h="4326515">
                  <a:moveTo>
                    <a:pt x="0" y="0"/>
                  </a:moveTo>
                  <a:lnTo>
                    <a:pt x="5215906" y="0"/>
                  </a:lnTo>
                  <a:lnTo>
                    <a:pt x="5215906" y="4326515"/>
                  </a:lnTo>
                  <a:lnTo>
                    <a:pt x="0" y="4326515"/>
                  </a:lnTo>
                  <a:lnTo>
                    <a:pt x="0" y="0"/>
                  </a:lnTo>
                  <a:close/>
                </a:path>
              </a:pathLst>
            </a:custGeom>
            <a:blipFill>
              <a:blip r:embed="rId2"/>
              <a:stretch>
                <a:fillRect/>
              </a:stretch>
            </a:blipFill>
          </p:spPr>
          <p:txBody>
            <a:bodyPr/>
            <a:lstStyle/>
            <a:p>
              <a:endParaRPr lang="en-US"/>
            </a:p>
          </p:txBody>
        </p:sp>
        <p:sp>
          <p:nvSpPr>
            <p:cNvPr id="5" name="Freeform 5"/>
            <p:cNvSpPr/>
            <p:nvPr/>
          </p:nvSpPr>
          <p:spPr>
            <a:xfrm>
              <a:off x="281526" y="133662"/>
              <a:ext cx="4389059" cy="4059192"/>
            </a:xfrm>
            <a:custGeom>
              <a:avLst/>
              <a:gdLst/>
              <a:ahLst/>
              <a:cxnLst/>
              <a:rect l="l" t="t" r="r" b="b"/>
              <a:pathLst>
                <a:path w="4389059" h="4059192">
                  <a:moveTo>
                    <a:pt x="0" y="0"/>
                  </a:moveTo>
                  <a:lnTo>
                    <a:pt x="4389059" y="0"/>
                  </a:lnTo>
                  <a:lnTo>
                    <a:pt x="4389059" y="4059192"/>
                  </a:lnTo>
                  <a:lnTo>
                    <a:pt x="0" y="4059192"/>
                  </a:lnTo>
                  <a:lnTo>
                    <a:pt x="0" y="0"/>
                  </a:lnTo>
                  <a:close/>
                </a:path>
              </a:pathLst>
            </a:custGeom>
            <a:blipFill>
              <a:blip r:embed="rId3"/>
              <a:stretch>
                <a:fillRect/>
              </a:stretch>
            </a:blipFill>
          </p:spPr>
          <p:txBody>
            <a:bodyPr/>
            <a:lstStyle/>
            <a:p>
              <a:endParaRPr lang="en-US"/>
            </a:p>
          </p:txBody>
        </p:sp>
      </p:grpSp>
      <p:sp>
        <p:nvSpPr>
          <p:cNvPr id="6" name="Freeform 6"/>
          <p:cNvSpPr/>
          <p:nvPr/>
        </p:nvSpPr>
        <p:spPr>
          <a:xfrm>
            <a:off x="5114951" y="6341874"/>
            <a:ext cx="4815986" cy="3244886"/>
          </a:xfrm>
          <a:custGeom>
            <a:avLst/>
            <a:gdLst/>
            <a:ahLst/>
            <a:cxnLst/>
            <a:rect l="l" t="t" r="r" b="b"/>
            <a:pathLst>
              <a:path w="4815986" h="3244886">
                <a:moveTo>
                  <a:pt x="0" y="0"/>
                </a:moveTo>
                <a:lnTo>
                  <a:pt x="4815987" y="0"/>
                </a:lnTo>
                <a:lnTo>
                  <a:pt x="4815987" y="3244886"/>
                </a:lnTo>
                <a:lnTo>
                  <a:pt x="0" y="3244886"/>
                </a:lnTo>
                <a:lnTo>
                  <a:pt x="0" y="0"/>
                </a:lnTo>
                <a:close/>
              </a:path>
            </a:pathLst>
          </a:custGeom>
          <a:blipFill>
            <a:blip r:embed="rId4"/>
            <a:stretch>
              <a:fillRect/>
            </a:stretch>
          </a:blipFill>
        </p:spPr>
        <p:txBody>
          <a:bodyPr/>
          <a:lstStyle/>
          <a:p>
            <a:endParaRPr lang="en-US"/>
          </a:p>
        </p:txBody>
      </p:sp>
      <p:sp>
        <p:nvSpPr>
          <p:cNvPr id="7" name="Freeform 7"/>
          <p:cNvSpPr/>
          <p:nvPr/>
        </p:nvSpPr>
        <p:spPr>
          <a:xfrm>
            <a:off x="1028700" y="4053332"/>
            <a:ext cx="2992425" cy="2059220"/>
          </a:xfrm>
          <a:custGeom>
            <a:avLst/>
            <a:gdLst/>
            <a:ahLst/>
            <a:cxnLst/>
            <a:rect l="l" t="t" r="r" b="b"/>
            <a:pathLst>
              <a:path w="2992425" h="2059220">
                <a:moveTo>
                  <a:pt x="0" y="0"/>
                </a:moveTo>
                <a:lnTo>
                  <a:pt x="2992425" y="0"/>
                </a:lnTo>
                <a:lnTo>
                  <a:pt x="2992425" y="2059220"/>
                </a:lnTo>
                <a:lnTo>
                  <a:pt x="0" y="2059220"/>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SPECIFIC OBJECTIVES</a:t>
            </a:r>
          </a:p>
        </p:txBody>
      </p:sp>
      <p:sp>
        <p:nvSpPr>
          <p:cNvPr id="9" name="TextBox 9"/>
          <p:cNvSpPr txBox="1"/>
          <p:nvPr/>
        </p:nvSpPr>
        <p:spPr>
          <a:xfrm>
            <a:off x="1028700" y="2107138"/>
            <a:ext cx="16230600" cy="904875"/>
          </a:xfrm>
          <a:prstGeom prst="rect">
            <a:avLst/>
          </a:prstGeom>
        </p:spPr>
        <p:txBody>
          <a:bodyPr lIns="0" tIns="0" rIns="0" bIns="0" rtlCol="0" anchor="t">
            <a:spAutoFit/>
          </a:bodyPr>
          <a:lstStyle/>
          <a:p>
            <a:pPr>
              <a:lnSpc>
                <a:spcPts val="3599"/>
              </a:lnSpc>
            </a:pPr>
            <a:r>
              <a:rPr lang="en-US" sz="2999" dirty="0">
                <a:solidFill>
                  <a:srgbClr val="2B2C30"/>
                </a:solidFill>
                <a:latin typeface="Public Sans"/>
              </a:rPr>
              <a:t>Task 3: Develop geospatial modeling for hotspot mapping of disease transmission risk in the open cattle feedlots</a:t>
            </a:r>
          </a:p>
        </p:txBody>
      </p:sp>
      <p:sp>
        <p:nvSpPr>
          <p:cNvPr id="10" name="TextBox 10"/>
          <p:cNvSpPr txBox="1"/>
          <p:nvPr/>
        </p:nvSpPr>
        <p:spPr>
          <a:xfrm>
            <a:off x="1028700" y="3530557"/>
            <a:ext cx="7401555" cy="415291"/>
          </a:xfrm>
          <a:prstGeom prst="rect">
            <a:avLst/>
          </a:prstGeom>
        </p:spPr>
        <p:txBody>
          <a:bodyPr lIns="0" tIns="0" rIns="0" bIns="0" rtlCol="0" anchor="t">
            <a:spAutoFit/>
          </a:bodyPr>
          <a:lstStyle/>
          <a:p>
            <a:pPr>
              <a:lnSpc>
                <a:spcPts val="3359"/>
              </a:lnSpc>
              <a:spcBef>
                <a:spcPct val="0"/>
              </a:spcBef>
            </a:pPr>
            <a:r>
              <a:rPr lang="en-US" sz="2399">
                <a:solidFill>
                  <a:srgbClr val="2B2C30"/>
                </a:solidFill>
                <a:latin typeface="Public Sans Bold"/>
              </a:rPr>
              <a:t>Categorical levels for transmission risk: </a:t>
            </a:r>
          </a:p>
        </p:txBody>
      </p:sp>
      <p:sp>
        <p:nvSpPr>
          <p:cNvPr id="11" name="TextBox 11"/>
          <p:cNvSpPr txBox="1"/>
          <p:nvPr/>
        </p:nvSpPr>
        <p:spPr>
          <a:xfrm>
            <a:off x="10539181" y="3638855"/>
            <a:ext cx="6720107" cy="5900420"/>
          </a:xfrm>
          <a:prstGeom prst="rect">
            <a:avLst/>
          </a:prstGeom>
        </p:spPr>
        <p:txBody>
          <a:bodyPr lIns="0" tIns="0" rIns="0" bIns="0" rtlCol="0" anchor="t">
            <a:spAutoFit/>
          </a:bodyPr>
          <a:lstStyle/>
          <a:p>
            <a:pPr>
              <a:lnSpc>
                <a:spcPts val="2380"/>
              </a:lnSpc>
              <a:spcBef>
                <a:spcPct val="0"/>
              </a:spcBef>
            </a:pPr>
            <a:r>
              <a:rPr lang="en-US" sz="1700">
                <a:solidFill>
                  <a:srgbClr val="2B2C30"/>
                </a:solidFill>
                <a:latin typeface="Public Sans Bold"/>
              </a:rPr>
              <a:t>Temperature: </a:t>
            </a:r>
            <a:r>
              <a:rPr lang="en-US" sz="1700">
                <a:solidFill>
                  <a:srgbClr val="2B2C30"/>
                </a:solidFill>
                <a:latin typeface="Public Sans"/>
                <a:ea typeface="Public Sans"/>
              </a:rPr>
              <a:t>Eggs hatch: 30°C and 32°C (86°F to 89.6°F). Prepupal (egg through third instar): 25°C and 27 °C (77 °F to 80.6 °F). In this range, flies can develop from egg to adult more rapidly. Temperatures outside of this range can slow down their development or even halt it altogether if it gets too cold or too hot. </a:t>
            </a:r>
          </a:p>
          <a:p>
            <a:pPr>
              <a:lnSpc>
                <a:spcPts val="2380"/>
              </a:lnSpc>
              <a:spcBef>
                <a:spcPct val="0"/>
              </a:spcBef>
            </a:pPr>
            <a:endParaRPr lang="en-US" sz="1700">
              <a:solidFill>
                <a:srgbClr val="2B2C30"/>
              </a:solidFill>
              <a:latin typeface="Public Sans"/>
              <a:ea typeface="Public Sans"/>
            </a:endParaRPr>
          </a:p>
          <a:p>
            <a:pPr>
              <a:lnSpc>
                <a:spcPts val="2380"/>
              </a:lnSpc>
              <a:spcBef>
                <a:spcPct val="0"/>
              </a:spcBef>
            </a:pPr>
            <a:r>
              <a:rPr lang="en-US" sz="1700">
                <a:solidFill>
                  <a:srgbClr val="2B2C30"/>
                </a:solidFill>
                <a:latin typeface="Public Sans Bold"/>
              </a:rPr>
              <a:t>Relative Humidity:</a:t>
            </a:r>
            <a:r>
              <a:rPr lang="en-US" sz="1700">
                <a:solidFill>
                  <a:srgbClr val="2B2C30"/>
                </a:solidFill>
                <a:latin typeface="Public Sans"/>
              </a:rPr>
              <a:t> High humidity levels are also crucial for flies proliferation. Optimal relative humidity ranges from 65% to 90%.</a:t>
            </a:r>
          </a:p>
          <a:p>
            <a:pPr>
              <a:lnSpc>
                <a:spcPts val="2380"/>
              </a:lnSpc>
              <a:spcBef>
                <a:spcPct val="0"/>
              </a:spcBef>
            </a:pPr>
            <a:endParaRPr lang="en-US" sz="1700">
              <a:solidFill>
                <a:srgbClr val="2B2C30"/>
              </a:solidFill>
              <a:latin typeface="Public Sans"/>
            </a:endParaRPr>
          </a:p>
          <a:p>
            <a:pPr>
              <a:lnSpc>
                <a:spcPts val="2380"/>
              </a:lnSpc>
              <a:spcBef>
                <a:spcPct val="0"/>
              </a:spcBef>
            </a:pPr>
            <a:r>
              <a:rPr lang="en-US" sz="1700">
                <a:solidFill>
                  <a:srgbClr val="2B2C30"/>
                </a:solidFill>
                <a:latin typeface="Public Sans Bold"/>
              </a:rPr>
              <a:t>Moisture</a:t>
            </a:r>
            <a:r>
              <a:rPr lang="en-US" sz="1700">
                <a:solidFill>
                  <a:srgbClr val="2B2C30"/>
                </a:solidFill>
                <a:latin typeface="Public Sans"/>
                <a:ea typeface="Public Sans"/>
              </a:rPr>
              <a:t>: At high temperatures (44°C or 1116°F), moisture can be a limiting factor in larval survival following egg hatching. Optimal manure/soil moisture content for larval development is between 84 and 90%.</a:t>
            </a:r>
          </a:p>
          <a:p>
            <a:pPr>
              <a:lnSpc>
                <a:spcPts val="2380"/>
              </a:lnSpc>
              <a:spcBef>
                <a:spcPct val="0"/>
              </a:spcBef>
            </a:pPr>
            <a:endParaRPr lang="en-US" sz="1700">
              <a:solidFill>
                <a:srgbClr val="2B2C30"/>
              </a:solidFill>
              <a:latin typeface="Public Sans"/>
              <a:ea typeface="Public Sans"/>
            </a:endParaRPr>
          </a:p>
          <a:p>
            <a:pPr>
              <a:lnSpc>
                <a:spcPts val="2380"/>
              </a:lnSpc>
              <a:spcBef>
                <a:spcPct val="0"/>
              </a:spcBef>
            </a:pPr>
            <a:r>
              <a:rPr lang="en-US" sz="1700">
                <a:solidFill>
                  <a:srgbClr val="2B2C30"/>
                </a:solidFill>
                <a:latin typeface="Public Sans Bold"/>
              </a:rPr>
              <a:t>Vegetation cover levels:</a:t>
            </a:r>
            <a:r>
              <a:rPr lang="en-US" sz="1700">
                <a:solidFill>
                  <a:srgbClr val="2B2C30"/>
                </a:solidFill>
                <a:latin typeface="Public Sans"/>
              </a:rPr>
              <a:t> a preserved environment around the CAFO can favor the natural predator of flies.</a:t>
            </a:r>
          </a:p>
          <a:p>
            <a:pPr>
              <a:lnSpc>
                <a:spcPts val="2380"/>
              </a:lnSpc>
              <a:spcBef>
                <a:spcPct val="0"/>
              </a:spcBef>
            </a:pPr>
            <a:endParaRPr lang="en-US" sz="1700">
              <a:solidFill>
                <a:srgbClr val="2B2C30"/>
              </a:solidFill>
              <a:latin typeface="Public Sans"/>
            </a:endParaRPr>
          </a:p>
          <a:p>
            <a:pPr>
              <a:lnSpc>
                <a:spcPts val="2380"/>
              </a:lnSpc>
              <a:spcBef>
                <a:spcPct val="0"/>
              </a:spcBef>
            </a:pPr>
            <a:r>
              <a:rPr lang="en-US" sz="1700">
                <a:solidFill>
                  <a:srgbClr val="2B2C30"/>
                </a:solidFill>
                <a:latin typeface="Public Sans Bold"/>
              </a:rPr>
              <a:t>Water sources:</a:t>
            </a:r>
            <a:r>
              <a:rPr lang="en-US" sz="1700">
                <a:solidFill>
                  <a:srgbClr val="2B2C30"/>
                </a:solidFill>
                <a:latin typeface="Public Sans"/>
              </a:rPr>
              <a:t> Mosquitoes require water to breed, and their larvae, known as wrigglers, live in water until they mature into adults</a:t>
            </a:r>
          </a:p>
        </p:txBody>
      </p:sp>
    </p:spTree>
    <p:extLst>
      <p:ext uri="{BB962C8B-B14F-4D97-AF65-F5344CB8AC3E}">
        <p14:creationId xmlns:p14="http://schemas.microsoft.com/office/powerpoint/2010/main" val="2165824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4AB4E9-DBAD-2845-8DEF-DF98C6810056}"/>
              </a:ext>
            </a:extLst>
          </p:cNvPr>
          <p:cNvSpPr txBox="1"/>
          <p:nvPr/>
        </p:nvSpPr>
        <p:spPr>
          <a:xfrm>
            <a:off x="533399" y="2371041"/>
            <a:ext cx="9601201" cy="6845528"/>
          </a:xfrm>
          <a:prstGeom prst="rect">
            <a:avLst/>
          </a:prstGeom>
          <a:noFill/>
        </p:spPr>
        <p:txBody>
          <a:bodyPr wrap="square">
            <a:spAutoFit/>
          </a:bodyPr>
          <a:lstStyle/>
          <a:p>
            <a:pPr lvl="1">
              <a:lnSpc>
                <a:spcPct val="114000"/>
              </a:lnSpc>
            </a:pPr>
            <a:r>
              <a:rPr lang="en-US" sz="2800" b="1" dirty="0">
                <a:solidFill>
                  <a:srgbClr val="2B2C30"/>
                </a:solidFill>
              </a:rPr>
              <a:t>Investigators: Li Zhang, Ken Macklin (MSU-PS)</a:t>
            </a:r>
          </a:p>
          <a:p>
            <a:pPr lvl="1">
              <a:lnSpc>
                <a:spcPct val="114000"/>
              </a:lnSpc>
            </a:pPr>
            <a:r>
              <a:rPr lang="en-US" sz="2800" b="1" dirty="0">
                <a:solidFill>
                  <a:srgbClr val="2B2C30"/>
                </a:solidFill>
              </a:rPr>
              <a:t> 		        Chuan-Yu Hsu, Mark </a:t>
            </a:r>
            <a:r>
              <a:rPr lang="en-US" sz="2800" b="1" dirty="0" err="1">
                <a:solidFill>
                  <a:srgbClr val="2B2C30"/>
                </a:solidFill>
              </a:rPr>
              <a:t>Arick</a:t>
            </a:r>
            <a:r>
              <a:rPr lang="en-US" sz="2800" b="1" dirty="0">
                <a:solidFill>
                  <a:srgbClr val="2B2C30"/>
                </a:solidFill>
              </a:rPr>
              <a:t> (MSU-IGBB)</a:t>
            </a:r>
          </a:p>
          <a:p>
            <a:pPr lvl="1">
              <a:lnSpc>
                <a:spcPct val="114000"/>
              </a:lnSpc>
            </a:pPr>
            <a:endParaRPr lang="en-US" sz="2400" b="1" dirty="0">
              <a:solidFill>
                <a:srgbClr val="2B2C30"/>
              </a:solidFill>
            </a:endParaRPr>
          </a:p>
          <a:p>
            <a:pPr lvl="1">
              <a:lnSpc>
                <a:spcPct val="114000"/>
              </a:lnSpc>
            </a:pPr>
            <a:r>
              <a:rPr lang="en-US" sz="2800" b="1" dirty="0">
                <a:solidFill>
                  <a:srgbClr val="2B2C30"/>
                </a:solidFill>
              </a:rPr>
              <a:t>Project: </a:t>
            </a:r>
            <a:r>
              <a:rPr lang="en-US" sz="2800" i="1" dirty="0">
                <a:solidFill>
                  <a:srgbClr val="2B2C30"/>
                </a:solidFill>
              </a:rPr>
              <a:t>Minimizing disease transmission in poultry through rapid detection and predictive models</a:t>
            </a:r>
          </a:p>
          <a:p>
            <a:pPr lvl="1">
              <a:lnSpc>
                <a:spcPct val="114000"/>
              </a:lnSpc>
            </a:pPr>
            <a:endParaRPr lang="en-US" sz="2400" i="1" dirty="0">
              <a:solidFill>
                <a:srgbClr val="2B2C30"/>
              </a:solidFill>
            </a:endParaRPr>
          </a:p>
          <a:p>
            <a:pPr lvl="1">
              <a:lnSpc>
                <a:spcPct val="114000"/>
              </a:lnSpc>
            </a:pPr>
            <a:r>
              <a:rPr lang="en-US" sz="2800" b="1" dirty="0">
                <a:solidFill>
                  <a:srgbClr val="2B2C30"/>
                </a:solidFill>
              </a:rPr>
              <a:t>Objectives</a:t>
            </a:r>
            <a:r>
              <a:rPr lang="en-US" sz="2800" dirty="0">
                <a:solidFill>
                  <a:srgbClr val="2B2C30"/>
                </a:solidFill>
              </a:rPr>
              <a:t>: </a:t>
            </a: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a:t>
            </a:r>
          </a:p>
          <a:p>
            <a:pPr marL="793750" marR="0" indent="-793750">
              <a:spcBef>
                <a:spcPts val="0"/>
              </a:spcBef>
              <a:spcAft>
                <a:spcPts val="0"/>
              </a:spcAft>
            </a:pPr>
            <a:r>
              <a:rPr lang="en-US" sz="2400" b="1" kern="100" dirty="0">
                <a:solidFill>
                  <a:srgbClr val="000000"/>
                </a:solidFill>
                <a:ea typeface="Calibri" panose="020F0502020204030204" pitchFamily="34" charset="0"/>
                <a:cs typeface="Times New Roman" panose="02020603050405020304" pitchFamily="18" charset="0"/>
              </a:rPr>
              <a:t>	</a:t>
            </a:r>
            <a:r>
              <a:rPr lang="en-US" sz="2400" b="1" kern="100" dirty="0">
                <a:solidFill>
                  <a:srgbClr val="000000"/>
                </a:solidFill>
                <a:effectLst/>
                <a:ea typeface="Calibri" panose="020F0502020204030204" pitchFamily="34" charset="0"/>
                <a:cs typeface="Times New Roman" panose="02020603050405020304" pitchFamily="18" charset="0"/>
              </a:rPr>
              <a:t>#1:</a:t>
            </a:r>
            <a:r>
              <a:rPr lang="en-US" sz="2400" kern="100" dirty="0">
                <a:effectLst/>
                <a:ea typeface="Calibri" panose="020F0502020204030204" pitchFamily="34" charset="0"/>
                <a:cs typeface="Times New Roman" panose="02020603050405020304" pitchFamily="18" charset="0"/>
              </a:rPr>
              <a:t> Develop dataset through genomic analysis of avian pathogens</a:t>
            </a: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a:t>
            </a: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#2:</a:t>
            </a:r>
            <a:r>
              <a:rPr lang="en-US" sz="2400" kern="100" dirty="0">
                <a:effectLst/>
                <a:ea typeface="Calibri" panose="020F0502020204030204" pitchFamily="34" charset="0"/>
                <a:cs typeface="Times New Roman" panose="02020603050405020304" pitchFamily="18" charset="0"/>
              </a:rPr>
              <a:t> Establish analysis pipeline via detection tools development</a:t>
            </a: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a:t>
            </a: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#3:</a:t>
            </a:r>
            <a:r>
              <a:rPr lang="en-US" sz="2400" kern="100" dirty="0">
                <a:effectLst/>
                <a:ea typeface="Calibri" panose="020F0502020204030204" pitchFamily="34" charset="0"/>
                <a:cs typeface="Times New Roman" panose="02020603050405020304" pitchFamily="18" charset="0"/>
              </a:rPr>
              <a:t> </a:t>
            </a:r>
            <a:r>
              <a:rPr lang="en-US" sz="2400" kern="100" dirty="0">
                <a:solidFill>
                  <a:srgbClr val="202020"/>
                </a:solidFill>
                <a:effectLst/>
                <a:highlight>
                  <a:srgbClr val="FFFFFF"/>
                </a:highlight>
                <a:ea typeface="Calibri" panose="020F0502020204030204" pitchFamily="34" charset="0"/>
                <a:cs typeface="Times New Roman" panose="02020603050405020304" pitchFamily="18" charset="0"/>
              </a:rPr>
              <a:t>Predictive modeling for poultry disease forecasting</a:t>
            </a:r>
          </a:p>
          <a:p>
            <a:pPr lvl="1">
              <a:lnSpc>
                <a:spcPct val="114000"/>
              </a:lnSpc>
            </a:pPr>
            <a:endParaRPr lang="en-US" sz="2400" i="1" dirty="0">
              <a:solidFill>
                <a:srgbClr val="2B2C30"/>
              </a:solidFill>
            </a:endParaRPr>
          </a:p>
          <a:p>
            <a:pPr lvl="1">
              <a:lnSpc>
                <a:spcPct val="114000"/>
              </a:lnSpc>
            </a:pPr>
            <a:endParaRPr lang="en-US" sz="2400" dirty="0">
              <a:solidFill>
                <a:srgbClr val="2B2C30"/>
              </a:solidFill>
            </a:endParaRPr>
          </a:p>
          <a:p>
            <a:pPr lvl="1">
              <a:lnSpc>
                <a:spcPct val="114000"/>
              </a:lnSpc>
            </a:pPr>
            <a:endParaRPr lang="en-US" sz="2400" dirty="0">
              <a:solidFill>
                <a:srgbClr val="2B2C30"/>
              </a:solidFill>
            </a:endParaRPr>
          </a:p>
        </p:txBody>
      </p:sp>
      <p:sp>
        <p:nvSpPr>
          <p:cNvPr id="6" name="Freeform 2">
            <a:extLst>
              <a:ext uri="{FF2B5EF4-FFF2-40B4-BE49-F238E27FC236}">
                <a16:creationId xmlns:a16="http://schemas.microsoft.com/office/drawing/2014/main" id="{9FCADE96-8F76-730F-2919-52C18992D39C}"/>
              </a:ext>
            </a:extLst>
          </p:cNvPr>
          <p:cNvSpPr/>
          <p:nvPr/>
        </p:nvSpPr>
        <p:spPr>
          <a:xfrm>
            <a:off x="228600" y="343021"/>
            <a:ext cx="6553201" cy="1447800"/>
          </a:xfrm>
          <a:custGeom>
            <a:avLst/>
            <a:gdLst/>
            <a:ahLst/>
            <a:cxnLst/>
            <a:rect l="l" t="t" r="r" b="b"/>
            <a:pathLst>
              <a:path w="6076460" h="1142414">
                <a:moveTo>
                  <a:pt x="0" y="0"/>
                </a:moveTo>
                <a:lnTo>
                  <a:pt x="6076460" y="0"/>
                </a:lnTo>
                <a:lnTo>
                  <a:pt x="6076460" y="1142414"/>
                </a:lnTo>
                <a:lnTo>
                  <a:pt x="0" y="1142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3">
            <a:extLst>
              <a:ext uri="{FF2B5EF4-FFF2-40B4-BE49-F238E27FC236}">
                <a16:creationId xmlns:a16="http://schemas.microsoft.com/office/drawing/2014/main" id="{774F836C-F176-0F72-305E-7E0B725CCC1F}"/>
              </a:ext>
            </a:extLst>
          </p:cNvPr>
          <p:cNvSpPr/>
          <p:nvPr/>
        </p:nvSpPr>
        <p:spPr>
          <a:xfrm>
            <a:off x="11201403" y="876300"/>
            <a:ext cx="5835910" cy="3742609"/>
          </a:xfrm>
          <a:prstGeom prst="ellipse">
            <a:avLst/>
          </a:prstGeom>
          <a:blipFill>
            <a:blip r:embed="rId4"/>
            <a:stretch>
              <a:fillRect/>
            </a:stretch>
          </a:blipFill>
        </p:spPr>
        <p:txBody>
          <a:bodyPr/>
          <a:lstStyle/>
          <a:p>
            <a:endParaRPr lang="en-US"/>
          </a:p>
        </p:txBody>
      </p:sp>
      <p:sp>
        <p:nvSpPr>
          <p:cNvPr id="10" name="Freeform 9">
            <a:extLst>
              <a:ext uri="{FF2B5EF4-FFF2-40B4-BE49-F238E27FC236}">
                <a16:creationId xmlns:a16="http://schemas.microsoft.com/office/drawing/2014/main" id="{7D06F433-F840-D06A-2284-46EB5936E72D}"/>
              </a:ext>
            </a:extLst>
          </p:cNvPr>
          <p:cNvSpPr/>
          <p:nvPr/>
        </p:nvSpPr>
        <p:spPr>
          <a:xfrm>
            <a:off x="10914095" y="5524500"/>
            <a:ext cx="6140707" cy="4047408"/>
          </a:xfrm>
          <a:prstGeom prst="ellipse">
            <a:avLst/>
          </a:prstGeom>
          <a:blipFill>
            <a:blip r:embed="rId5"/>
            <a:stretch>
              <a:fillRect r="-13807" b="-12820"/>
            </a:stretch>
          </a:blipFill>
        </p:spPr>
        <p:txBody>
          <a:bodyPr/>
          <a:lstStyle/>
          <a:p>
            <a:endParaRPr lang="en-US"/>
          </a:p>
        </p:txBody>
      </p:sp>
      <p:pic>
        <p:nvPicPr>
          <p:cNvPr id="12" name="Picture 11" descr="A close up of a sign&#10;&#10;Description automatically generated">
            <a:extLst>
              <a:ext uri="{FF2B5EF4-FFF2-40B4-BE49-F238E27FC236}">
                <a16:creationId xmlns:a16="http://schemas.microsoft.com/office/drawing/2014/main" id="{BFAF9200-F22E-FEC5-382B-CF90207EF7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147" y="9118686"/>
            <a:ext cx="6473445" cy="906443"/>
          </a:xfrm>
          <a:prstGeom prst="rect">
            <a:avLst/>
          </a:prstGeom>
        </p:spPr>
      </p:pic>
    </p:spTree>
    <p:extLst>
      <p:ext uri="{BB962C8B-B14F-4D97-AF65-F5344CB8AC3E}">
        <p14:creationId xmlns:p14="http://schemas.microsoft.com/office/powerpoint/2010/main" val="2266867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470890" y="3534491"/>
            <a:ext cx="6766581" cy="4529603"/>
          </a:xfrm>
          <a:custGeom>
            <a:avLst/>
            <a:gdLst/>
            <a:ahLst/>
            <a:cxnLst/>
            <a:rect l="l" t="t" r="r" b="b"/>
            <a:pathLst>
              <a:path w="6766581" h="4529603">
                <a:moveTo>
                  <a:pt x="0" y="0"/>
                </a:moveTo>
                <a:lnTo>
                  <a:pt x="6766581" y="0"/>
                </a:lnTo>
                <a:lnTo>
                  <a:pt x="6766581" y="4529602"/>
                </a:lnTo>
                <a:lnTo>
                  <a:pt x="0" y="4529602"/>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REDUCE DISEASE TRANSMISSION IN POULTRY</a:t>
            </a:r>
          </a:p>
        </p:txBody>
      </p:sp>
      <p:sp>
        <p:nvSpPr>
          <p:cNvPr id="5" name="TextBox 5"/>
          <p:cNvSpPr txBox="1"/>
          <p:nvPr/>
        </p:nvSpPr>
        <p:spPr>
          <a:xfrm>
            <a:off x="1006871" y="2153285"/>
            <a:ext cx="8489405" cy="7089140"/>
          </a:xfrm>
          <a:prstGeom prst="rect">
            <a:avLst/>
          </a:prstGeom>
        </p:spPr>
        <p:txBody>
          <a:bodyPr lIns="0" tIns="0" rIns="0" bIns="0" rtlCol="0" anchor="t">
            <a:spAutoFit/>
          </a:bodyPr>
          <a:lstStyle/>
          <a:p>
            <a:pPr marL="647702" lvl="1" indent="-323851">
              <a:lnSpc>
                <a:spcPts val="4200"/>
              </a:lnSpc>
              <a:buFont typeface="Arial"/>
              <a:buChar char="•"/>
            </a:pPr>
            <a:r>
              <a:rPr lang="en-US" sz="3000" dirty="0">
                <a:solidFill>
                  <a:srgbClr val="2B2C30"/>
                </a:solidFill>
                <a:latin typeface="Public Sans Bold"/>
              </a:rPr>
              <a:t>Background: </a:t>
            </a:r>
          </a:p>
          <a:p>
            <a:pPr marL="1209045" lvl="2" indent="-403015">
              <a:lnSpc>
                <a:spcPts val="3920"/>
              </a:lnSpc>
              <a:buFont typeface="Arial"/>
              <a:buChar char="⚬"/>
            </a:pPr>
            <a:r>
              <a:rPr lang="en-US" sz="2800" dirty="0">
                <a:solidFill>
                  <a:srgbClr val="2B2C30"/>
                </a:solidFill>
                <a:latin typeface="Public Sans"/>
              </a:rPr>
              <a:t>High-density farming increases the risk of disease spread</a:t>
            </a:r>
          </a:p>
          <a:p>
            <a:pPr marL="1209045" lvl="2" indent="-403015">
              <a:lnSpc>
                <a:spcPts val="3920"/>
              </a:lnSpc>
              <a:buFont typeface="Arial"/>
              <a:buChar char="⚬"/>
            </a:pPr>
            <a:r>
              <a:rPr lang="en-US" sz="2800" dirty="0">
                <a:solidFill>
                  <a:srgbClr val="2B2C30"/>
                </a:solidFill>
                <a:latin typeface="Public Sans"/>
              </a:rPr>
              <a:t>Urgent need for tracking and slowing the spread of diseases</a:t>
            </a:r>
          </a:p>
          <a:p>
            <a:pPr marL="647702" lvl="1" indent="-323851">
              <a:lnSpc>
                <a:spcPts val="4200"/>
              </a:lnSpc>
              <a:buFont typeface="Arial"/>
              <a:buChar char="•"/>
            </a:pPr>
            <a:r>
              <a:rPr lang="en-US" sz="3000" dirty="0">
                <a:solidFill>
                  <a:srgbClr val="2B2C30"/>
                </a:solidFill>
                <a:latin typeface="Public Sans"/>
              </a:rPr>
              <a:t>Avian colibacillosis, </a:t>
            </a:r>
            <a:r>
              <a:rPr lang="en-US" sz="3000" dirty="0" err="1">
                <a:solidFill>
                  <a:srgbClr val="2B2C30"/>
                </a:solidFill>
                <a:latin typeface="Public Sans"/>
              </a:rPr>
              <a:t>mycoplasmosis</a:t>
            </a:r>
            <a:r>
              <a:rPr lang="en-US" sz="3000" dirty="0">
                <a:solidFill>
                  <a:srgbClr val="2B2C30"/>
                </a:solidFill>
                <a:latin typeface="Public Sans"/>
              </a:rPr>
              <a:t>, and clostridial diseases</a:t>
            </a:r>
          </a:p>
          <a:p>
            <a:pPr marL="647702" lvl="1" indent="-323851">
              <a:lnSpc>
                <a:spcPts val="4200"/>
              </a:lnSpc>
              <a:buFont typeface="Arial"/>
              <a:buChar char="•"/>
            </a:pPr>
            <a:r>
              <a:rPr lang="en-US" sz="3000" dirty="0">
                <a:solidFill>
                  <a:srgbClr val="2B2C30"/>
                </a:solidFill>
                <a:latin typeface="Public Sans Bold"/>
              </a:rPr>
              <a:t>Objectives:</a:t>
            </a:r>
            <a:r>
              <a:rPr lang="en-US" sz="3000" dirty="0">
                <a:solidFill>
                  <a:srgbClr val="2B2C30"/>
                </a:solidFill>
                <a:latin typeface="Public Sans"/>
              </a:rPr>
              <a:t> </a:t>
            </a:r>
          </a:p>
          <a:p>
            <a:pPr marL="1209045" lvl="2" indent="-403015">
              <a:lnSpc>
                <a:spcPts val="3920"/>
              </a:lnSpc>
              <a:buFont typeface="Arial"/>
              <a:buChar char="⚬"/>
            </a:pPr>
            <a:r>
              <a:rPr lang="en-US" sz="2800" dirty="0">
                <a:solidFill>
                  <a:srgbClr val="2B2C30"/>
                </a:solidFill>
                <a:latin typeface="Public Sans"/>
              </a:rPr>
              <a:t>Develop dataset through genomic analysis of avian pathogens</a:t>
            </a:r>
          </a:p>
          <a:p>
            <a:pPr marL="1209045" lvl="2" indent="-403015">
              <a:lnSpc>
                <a:spcPts val="3920"/>
              </a:lnSpc>
              <a:buFont typeface="Arial"/>
              <a:buChar char="⚬"/>
            </a:pPr>
            <a:r>
              <a:rPr lang="en-US" sz="2800" dirty="0">
                <a:solidFill>
                  <a:srgbClr val="2B2C30"/>
                </a:solidFill>
                <a:latin typeface="Public Sans"/>
              </a:rPr>
              <a:t>Establish analysis pipeline via detection tools development</a:t>
            </a:r>
          </a:p>
          <a:p>
            <a:pPr marL="1209045" lvl="2" indent="-403015">
              <a:lnSpc>
                <a:spcPts val="3920"/>
              </a:lnSpc>
              <a:buFont typeface="Arial"/>
              <a:buChar char="⚬"/>
            </a:pPr>
            <a:r>
              <a:rPr lang="en-US" sz="2800" dirty="0">
                <a:solidFill>
                  <a:srgbClr val="2B2C30"/>
                </a:solidFill>
                <a:latin typeface="Public Sans"/>
              </a:rPr>
              <a:t>Predictive modeling for poultry disease forecasting</a:t>
            </a:r>
          </a:p>
        </p:txBody>
      </p:sp>
    </p:spTree>
    <p:extLst>
      <p:ext uri="{BB962C8B-B14F-4D97-AF65-F5344CB8AC3E}">
        <p14:creationId xmlns:p14="http://schemas.microsoft.com/office/powerpoint/2010/main" val="3137787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532514" y="3253538"/>
            <a:ext cx="2808996" cy="6125423"/>
          </a:xfrm>
          <a:custGeom>
            <a:avLst/>
            <a:gdLst/>
            <a:ahLst/>
            <a:cxnLst/>
            <a:rect l="l" t="t" r="r" b="b"/>
            <a:pathLst>
              <a:path w="2808996" h="6125423">
                <a:moveTo>
                  <a:pt x="0" y="0"/>
                </a:moveTo>
                <a:lnTo>
                  <a:pt x="2808996" y="0"/>
                </a:lnTo>
                <a:lnTo>
                  <a:pt x="2808996" y="6125422"/>
                </a:lnTo>
                <a:lnTo>
                  <a:pt x="0" y="6125422"/>
                </a:lnTo>
                <a:lnTo>
                  <a:pt x="0" y="0"/>
                </a:lnTo>
                <a:close/>
              </a:path>
            </a:pathLst>
          </a:custGeom>
          <a:blipFill>
            <a:blip r:embed="rId2"/>
            <a:stretch>
              <a:fillRect/>
            </a:stretch>
          </a:blipFill>
        </p:spPr>
        <p:txBody>
          <a:bodyPr/>
          <a:lstStyle/>
          <a:p>
            <a:endParaRPr lang="en-US"/>
          </a:p>
        </p:txBody>
      </p:sp>
      <p:sp>
        <p:nvSpPr>
          <p:cNvPr id="4" name="Freeform 4"/>
          <p:cNvSpPr/>
          <p:nvPr/>
        </p:nvSpPr>
        <p:spPr>
          <a:xfrm>
            <a:off x="7318146" y="3253538"/>
            <a:ext cx="4023555" cy="6312258"/>
          </a:xfrm>
          <a:custGeom>
            <a:avLst/>
            <a:gdLst/>
            <a:ahLst/>
            <a:cxnLst/>
            <a:rect l="l" t="t" r="r" b="b"/>
            <a:pathLst>
              <a:path w="4023555" h="6312258">
                <a:moveTo>
                  <a:pt x="0" y="0"/>
                </a:moveTo>
                <a:lnTo>
                  <a:pt x="4023555" y="0"/>
                </a:lnTo>
                <a:lnTo>
                  <a:pt x="4023555" y="6312258"/>
                </a:lnTo>
                <a:lnTo>
                  <a:pt x="0" y="6312258"/>
                </a:lnTo>
                <a:lnTo>
                  <a:pt x="0" y="0"/>
                </a:lnTo>
                <a:close/>
              </a:path>
            </a:pathLst>
          </a:custGeom>
          <a:blipFill>
            <a:blip r:embed="rId3"/>
            <a:stretch>
              <a:fillRect/>
            </a:stretch>
          </a:blipFill>
        </p:spPr>
        <p:txBody>
          <a:bodyPr/>
          <a:lstStyle/>
          <a:p>
            <a:endParaRPr lang="en-US"/>
          </a:p>
        </p:txBody>
      </p:sp>
      <p:sp>
        <p:nvSpPr>
          <p:cNvPr id="5" name="Freeform 5"/>
          <p:cNvSpPr/>
          <p:nvPr/>
        </p:nvSpPr>
        <p:spPr>
          <a:xfrm>
            <a:off x="12961230" y="5227214"/>
            <a:ext cx="4291520" cy="2669589"/>
          </a:xfrm>
          <a:custGeom>
            <a:avLst/>
            <a:gdLst/>
            <a:ahLst/>
            <a:cxnLst/>
            <a:rect l="l" t="t" r="r" b="b"/>
            <a:pathLst>
              <a:path w="4291520" h="2669589">
                <a:moveTo>
                  <a:pt x="0" y="0"/>
                </a:moveTo>
                <a:lnTo>
                  <a:pt x="4291519" y="0"/>
                </a:lnTo>
                <a:lnTo>
                  <a:pt x="4291519" y="2669589"/>
                </a:lnTo>
                <a:lnTo>
                  <a:pt x="0" y="2669589"/>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454935"/>
            <a:ext cx="16230600" cy="1305826"/>
          </a:xfrm>
          <a:prstGeom prst="rect">
            <a:avLst/>
          </a:prstGeom>
        </p:spPr>
        <p:txBody>
          <a:bodyPr lIns="0" tIns="0" rIns="0" bIns="0" rtlCol="0" anchor="t">
            <a:spAutoFit/>
          </a:bodyPr>
          <a:lstStyle/>
          <a:p>
            <a:pPr>
              <a:lnSpc>
                <a:spcPts val="5200"/>
              </a:lnSpc>
            </a:pPr>
            <a:r>
              <a:rPr lang="en-US" sz="3714" spc="742">
                <a:solidFill>
                  <a:srgbClr val="2B2C30"/>
                </a:solidFill>
                <a:latin typeface="Public Sans Bold"/>
              </a:rPr>
              <a:t>OBJECTIVE 1: </a:t>
            </a:r>
          </a:p>
          <a:p>
            <a:pPr>
              <a:lnSpc>
                <a:spcPts val="5200"/>
              </a:lnSpc>
              <a:spcBef>
                <a:spcPct val="0"/>
              </a:spcBef>
            </a:pPr>
            <a:r>
              <a:rPr lang="en-US" sz="3714" spc="742">
                <a:solidFill>
                  <a:srgbClr val="2B2C30"/>
                </a:solidFill>
                <a:latin typeface="Public Sans Bold"/>
              </a:rPr>
              <a:t>PATHOGEN GENOMIC STUDY (YEAR 1-3)</a:t>
            </a:r>
          </a:p>
        </p:txBody>
      </p:sp>
      <p:sp>
        <p:nvSpPr>
          <p:cNvPr id="7" name="TextBox 7"/>
          <p:cNvSpPr txBox="1"/>
          <p:nvPr/>
        </p:nvSpPr>
        <p:spPr>
          <a:xfrm>
            <a:off x="1702842" y="2582569"/>
            <a:ext cx="2468340" cy="533400"/>
          </a:xfrm>
          <a:prstGeom prst="rect">
            <a:avLst/>
          </a:prstGeom>
        </p:spPr>
        <p:txBody>
          <a:bodyPr lIns="0" tIns="0" rIns="0" bIns="0" rtlCol="0" anchor="t">
            <a:spAutoFit/>
          </a:bodyPr>
          <a:lstStyle/>
          <a:p>
            <a:pPr algn="ctr">
              <a:lnSpc>
                <a:spcPts val="4200"/>
              </a:lnSpc>
            </a:pPr>
            <a:r>
              <a:rPr lang="en-US" sz="3000">
                <a:solidFill>
                  <a:srgbClr val="2B2C30"/>
                </a:solidFill>
                <a:latin typeface="Public Sans Bold"/>
              </a:rPr>
              <a:t>Past</a:t>
            </a:r>
          </a:p>
        </p:txBody>
      </p:sp>
      <p:sp>
        <p:nvSpPr>
          <p:cNvPr id="9" name="TextBox 9"/>
          <p:cNvSpPr txBox="1"/>
          <p:nvPr/>
        </p:nvSpPr>
        <p:spPr>
          <a:xfrm>
            <a:off x="13977499" y="2582569"/>
            <a:ext cx="2468340" cy="533400"/>
          </a:xfrm>
          <a:prstGeom prst="rect">
            <a:avLst/>
          </a:prstGeom>
        </p:spPr>
        <p:txBody>
          <a:bodyPr lIns="0" tIns="0" rIns="0" bIns="0" rtlCol="0" anchor="t">
            <a:spAutoFit/>
          </a:bodyPr>
          <a:lstStyle/>
          <a:p>
            <a:pPr algn="ctr">
              <a:lnSpc>
                <a:spcPts val="4200"/>
              </a:lnSpc>
            </a:pPr>
            <a:r>
              <a:rPr lang="en-US" sz="3000">
                <a:solidFill>
                  <a:srgbClr val="2B2C30"/>
                </a:solidFill>
                <a:latin typeface="Public Sans Bold"/>
              </a:rPr>
              <a:t>Future</a:t>
            </a:r>
          </a:p>
        </p:txBody>
      </p:sp>
      <p:sp>
        <p:nvSpPr>
          <p:cNvPr id="10" name="TextBox 10"/>
          <p:cNvSpPr txBox="1"/>
          <p:nvPr/>
        </p:nvSpPr>
        <p:spPr>
          <a:xfrm>
            <a:off x="7909830" y="2582569"/>
            <a:ext cx="2468340" cy="533400"/>
          </a:xfrm>
          <a:prstGeom prst="rect">
            <a:avLst/>
          </a:prstGeom>
        </p:spPr>
        <p:txBody>
          <a:bodyPr lIns="0" tIns="0" rIns="0" bIns="0" rtlCol="0" anchor="t">
            <a:spAutoFit/>
          </a:bodyPr>
          <a:lstStyle/>
          <a:p>
            <a:pPr algn="ctr">
              <a:lnSpc>
                <a:spcPts val="4200"/>
              </a:lnSpc>
            </a:pPr>
            <a:r>
              <a:rPr lang="en-US" sz="3000">
                <a:solidFill>
                  <a:srgbClr val="2B2C30"/>
                </a:solidFill>
                <a:latin typeface="Public Sans Bold"/>
              </a:rPr>
              <a:t>Current</a:t>
            </a:r>
          </a:p>
        </p:txBody>
      </p:sp>
      <p:sp>
        <p:nvSpPr>
          <p:cNvPr id="11" name="TextBox 11"/>
          <p:cNvSpPr txBox="1"/>
          <p:nvPr/>
        </p:nvSpPr>
        <p:spPr>
          <a:xfrm>
            <a:off x="13170589" y="3585104"/>
            <a:ext cx="4082161" cy="1118235"/>
          </a:xfrm>
          <a:prstGeom prst="rect">
            <a:avLst/>
          </a:prstGeom>
        </p:spPr>
        <p:txBody>
          <a:bodyPr lIns="0" tIns="0" rIns="0" bIns="0" rtlCol="0" anchor="t">
            <a:spAutoFit/>
          </a:bodyPr>
          <a:lstStyle/>
          <a:p>
            <a:pPr>
              <a:lnSpc>
                <a:spcPts val="2940"/>
              </a:lnSpc>
            </a:pPr>
            <a:r>
              <a:rPr lang="en-US" sz="2100">
                <a:solidFill>
                  <a:srgbClr val="2B2C30"/>
                </a:solidFill>
                <a:latin typeface="Public Sans Bold"/>
              </a:rPr>
              <a:t>Provide data sets for: </a:t>
            </a:r>
          </a:p>
          <a:p>
            <a:pPr marL="453390" lvl="1" indent="-226695">
              <a:lnSpc>
                <a:spcPts val="2940"/>
              </a:lnSpc>
              <a:buFont typeface="Arial"/>
              <a:buChar char="•"/>
            </a:pPr>
            <a:r>
              <a:rPr lang="en-US" sz="2100">
                <a:solidFill>
                  <a:srgbClr val="2B2C30"/>
                </a:solidFill>
                <a:latin typeface="Public Sans Bold"/>
              </a:rPr>
              <a:t>Geospatial study</a:t>
            </a:r>
          </a:p>
          <a:p>
            <a:pPr marL="453390" lvl="1" indent="-226695">
              <a:lnSpc>
                <a:spcPts val="2940"/>
              </a:lnSpc>
              <a:buFont typeface="Arial"/>
              <a:buChar char="•"/>
            </a:pPr>
            <a:r>
              <a:rPr lang="en-US" sz="2100">
                <a:solidFill>
                  <a:srgbClr val="2B2C30"/>
                </a:solidFill>
                <a:latin typeface="Public Sans Bold"/>
              </a:rPr>
              <a:t>Molecular detection target</a:t>
            </a:r>
          </a:p>
        </p:txBody>
      </p:sp>
      <p:sp>
        <p:nvSpPr>
          <p:cNvPr id="12" name="AutoShape 12"/>
          <p:cNvSpPr/>
          <p:nvPr/>
        </p:nvSpPr>
        <p:spPr>
          <a:xfrm flipV="1">
            <a:off x="6021990" y="2658769"/>
            <a:ext cx="0" cy="6492240"/>
          </a:xfrm>
          <a:prstGeom prst="line">
            <a:avLst/>
          </a:prstGeom>
          <a:ln w="38100" cap="flat">
            <a:solidFill>
              <a:srgbClr val="2B2C30"/>
            </a:solidFill>
            <a:prstDash val="sysDot"/>
            <a:headEnd type="none" w="sm" len="sm"/>
            <a:tailEnd type="none" w="sm" len="sm"/>
          </a:ln>
        </p:spPr>
        <p:txBody>
          <a:bodyPr/>
          <a:lstStyle/>
          <a:p>
            <a:endParaRPr lang="en-US"/>
          </a:p>
        </p:txBody>
      </p:sp>
      <p:sp>
        <p:nvSpPr>
          <p:cNvPr id="13" name="AutoShape 13"/>
          <p:cNvSpPr/>
          <p:nvPr/>
        </p:nvSpPr>
        <p:spPr>
          <a:xfrm flipV="1">
            <a:off x="12304180" y="2658769"/>
            <a:ext cx="0" cy="6492240"/>
          </a:xfrm>
          <a:prstGeom prst="line">
            <a:avLst/>
          </a:prstGeom>
          <a:ln w="38100" cap="flat">
            <a:solidFill>
              <a:srgbClr val="2B2C30"/>
            </a:solidFill>
            <a:prstDash val="sysDot"/>
            <a:headEnd type="none" w="sm" len="sm"/>
            <a:tailEnd type="none" w="sm" len="sm"/>
          </a:ln>
        </p:spPr>
        <p:txBody>
          <a:bodyPr/>
          <a:lstStyle/>
          <a:p>
            <a:endParaRPr lang="en-US"/>
          </a:p>
        </p:txBody>
      </p:sp>
    </p:spTree>
    <p:extLst>
      <p:ext uri="{BB962C8B-B14F-4D97-AF65-F5344CB8AC3E}">
        <p14:creationId xmlns:p14="http://schemas.microsoft.com/office/powerpoint/2010/main" val="3770227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AutoShape 3"/>
          <p:cNvSpPr/>
          <p:nvPr/>
        </p:nvSpPr>
        <p:spPr>
          <a:xfrm flipV="1">
            <a:off x="6021990" y="2658769"/>
            <a:ext cx="0" cy="6492240"/>
          </a:xfrm>
          <a:prstGeom prst="line">
            <a:avLst/>
          </a:prstGeom>
          <a:ln w="38100" cap="flat">
            <a:solidFill>
              <a:srgbClr val="2B2C30"/>
            </a:solidFill>
            <a:prstDash val="sysDot"/>
            <a:headEnd type="none" w="sm" len="sm"/>
            <a:tailEnd type="none" w="sm" len="sm"/>
          </a:ln>
        </p:spPr>
        <p:txBody>
          <a:bodyPr/>
          <a:lstStyle/>
          <a:p>
            <a:endParaRPr lang="en-US"/>
          </a:p>
        </p:txBody>
      </p:sp>
      <p:sp>
        <p:nvSpPr>
          <p:cNvPr id="4" name="AutoShape 4"/>
          <p:cNvSpPr/>
          <p:nvPr/>
        </p:nvSpPr>
        <p:spPr>
          <a:xfrm flipV="1">
            <a:off x="12304180" y="2658769"/>
            <a:ext cx="0" cy="6492240"/>
          </a:xfrm>
          <a:prstGeom prst="line">
            <a:avLst/>
          </a:prstGeom>
          <a:ln w="38100" cap="flat">
            <a:solidFill>
              <a:srgbClr val="2B2C30"/>
            </a:solidFill>
            <a:prstDash val="sysDot"/>
            <a:headEnd type="none" w="sm" len="sm"/>
            <a:tailEnd type="none" w="sm" len="sm"/>
          </a:ln>
        </p:spPr>
        <p:txBody>
          <a:bodyPr/>
          <a:lstStyle/>
          <a:p>
            <a:endParaRPr lang="en-US"/>
          </a:p>
        </p:txBody>
      </p:sp>
      <p:sp>
        <p:nvSpPr>
          <p:cNvPr id="5" name="Freeform 5"/>
          <p:cNvSpPr/>
          <p:nvPr/>
        </p:nvSpPr>
        <p:spPr>
          <a:xfrm>
            <a:off x="728825" y="3437818"/>
            <a:ext cx="4917129" cy="2512645"/>
          </a:xfrm>
          <a:custGeom>
            <a:avLst/>
            <a:gdLst/>
            <a:ahLst/>
            <a:cxnLst/>
            <a:rect l="l" t="t" r="r" b="b"/>
            <a:pathLst>
              <a:path w="4917129" h="2512645">
                <a:moveTo>
                  <a:pt x="0" y="0"/>
                </a:moveTo>
                <a:lnTo>
                  <a:pt x="4917129" y="0"/>
                </a:lnTo>
                <a:lnTo>
                  <a:pt x="4917129" y="2512645"/>
                </a:lnTo>
                <a:lnTo>
                  <a:pt x="0" y="2512645"/>
                </a:lnTo>
                <a:lnTo>
                  <a:pt x="0" y="0"/>
                </a:lnTo>
                <a:close/>
              </a:path>
            </a:pathLst>
          </a:custGeom>
          <a:blipFill>
            <a:blip r:embed="rId2"/>
            <a:stretch>
              <a:fillRect/>
            </a:stretch>
          </a:blipFill>
        </p:spPr>
        <p:txBody>
          <a:bodyPr/>
          <a:lstStyle/>
          <a:p>
            <a:endParaRPr lang="en-US"/>
          </a:p>
        </p:txBody>
      </p:sp>
      <p:sp>
        <p:nvSpPr>
          <p:cNvPr id="6" name="Freeform 6"/>
          <p:cNvSpPr/>
          <p:nvPr/>
        </p:nvSpPr>
        <p:spPr>
          <a:xfrm>
            <a:off x="728825" y="6475637"/>
            <a:ext cx="5243711" cy="2782663"/>
          </a:xfrm>
          <a:custGeom>
            <a:avLst/>
            <a:gdLst/>
            <a:ahLst/>
            <a:cxnLst/>
            <a:rect l="l" t="t" r="r" b="b"/>
            <a:pathLst>
              <a:path w="5243711" h="2782663">
                <a:moveTo>
                  <a:pt x="0" y="0"/>
                </a:moveTo>
                <a:lnTo>
                  <a:pt x="5243711" y="0"/>
                </a:lnTo>
                <a:lnTo>
                  <a:pt x="5243711" y="2782663"/>
                </a:lnTo>
                <a:lnTo>
                  <a:pt x="0" y="2782663"/>
                </a:lnTo>
                <a:lnTo>
                  <a:pt x="0" y="0"/>
                </a:lnTo>
                <a:close/>
              </a:path>
            </a:pathLst>
          </a:custGeom>
          <a:blipFill>
            <a:blip r:embed="rId3"/>
            <a:stretch>
              <a:fillRect/>
            </a:stretch>
          </a:blipFill>
        </p:spPr>
        <p:txBody>
          <a:bodyPr/>
          <a:lstStyle/>
          <a:p>
            <a:endParaRPr lang="en-US"/>
          </a:p>
        </p:txBody>
      </p:sp>
      <p:sp>
        <p:nvSpPr>
          <p:cNvPr id="7" name="Freeform 7"/>
          <p:cNvSpPr/>
          <p:nvPr/>
        </p:nvSpPr>
        <p:spPr>
          <a:xfrm>
            <a:off x="6621616" y="3115968"/>
            <a:ext cx="5223696" cy="3169538"/>
          </a:xfrm>
          <a:custGeom>
            <a:avLst/>
            <a:gdLst/>
            <a:ahLst/>
            <a:cxnLst/>
            <a:rect l="l" t="t" r="r" b="b"/>
            <a:pathLst>
              <a:path w="5223696" h="3169538">
                <a:moveTo>
                  <a:pt x="0" y="0"/>
                </a:moveTo>
                <a:lnTo>
                  <a:pt x="5223697" y="0"/>
                </a:lnTo>
                <a:lnTo>
                  <a:pt x="5223697" y="3169539"/>
                </a:lnTo>
                <a:lnTo>
                  <a:pt x="0" y="3169539"/>
                </a:lnTo>
                <a:lnTo>
                  <a:pt x="0" y="0"/>
                </a:lnTo>
                <a:close/>
              </a:path>
            </a:pathLst>
          </a:custGeom>
          <a:blipFill>
            <a:blip r:embed="rId4"/>
            <a:stretch>
              <a:fillRect/>
            </a:stretch>
          </a:blipFill>
        </p:spPr>
        <p:txBody>
          <a:bodyPr/>
          <a:lstStyle/>
          <a:p>
            <a:endParaRPr lang="en-US"/>
          </a:p>
        </p:txBody>
      </p:sp>
      <p:sp>
        <p:nvSpPr>
          <p:cNvPr id="8" name="Freeform 8"/>
          <p:cNvSpPr/>
          <p:nvPr/>
        </p:nvSpPr>
        <p:spPr>
          <a:xfrm>
            <a:off x="6621616" y="6541481"/>
            <a:ext cx="5458918" cy="2650976"/>
          </a:xfrm>
          <a:custGeom>
            <a:avLst/>
            <a:gdLst/>
            <a:ahLst/>
            <a:cxnLst/>
            <a:rect l="l" t="t" r="r" b="b"/>
            <a:pathLst>
              <a:path w="5458918" h="2650976">
                <a:moveTo>
                  <a:pt x="0" y="0"/>
                </a:moveTo>
                <a:lnTo>
                  <a:pt x="5458919" y="0"/>
                </a:lnTo>
                <a:lnTo>
                  <a:pt x="5458919" y="2650976"/>
                </a:lnTo>
                <a:lnTo>
                  <a:pt x="0" y="2650976"/>
                </a:lnTo>
                <a:lnTo>
                  <a:pt x="0" y="0"/>
                </a:lnTo>
                <a:close/>
              </a:path>
            </a:pathLst>
          </a:custGeom>
          <a:blipFill>
            <a:blip r:embed="rId5"/>
            <a:stretch>
              <a:fillRect/>
            </a:stretch>
          </a:blipFill>
        </p:spPr>
        <p:txBody>
          <a:bodyPr/>
          <a:lstStyle/>
          <a:p>
            <a:endParaRPr lang="en-US"/>
          </a:p>
        </p:txBody>
      </p:sp>
      <p:sp>
        <p:nvSpPr>
          <p:cNvPr id="9" name="Freeform 9"/>
          <p:cNvSpPr/>
          <p:nvPr/>
        </p:nvSpPr>
        <p:spPr>
          <a:xfrm>
            <a:off x="12717306" y="3437818"/>
            <a:ext cx="5101671" cy="3754060"/>
          </a:xfrm>
          <a:custGeom>
            <a:avLst/>
            <a:gdLst/>
            <a:ahLst/>
            <a:cxnLst/>
            <a:rect l="l" t="t" r="r" b="b"/>
            <a:pathLst>
              <a:path w="5101671" h="3754060">
                <a:moveTo>
                  <a:pt x="0" y="0"/>
                </a:moveTo>
                <a:lnTo>
                  <a:pt x="5101671" y="0"/>
                </a:lnTo>
                <a:lnTo>
                  <a:pt x="5101671" y="3754060"/>
                </a:lnTo>
                <a:lnTo>
                  <a:pt x="0" y="3754060"/>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1028700" y="454935"/>
            <a:ext cx="16230600" cy="1305826"/>
          </a:xfrm>
          <a:prstGeom prst="rect">
            <a:avLst/>
          </a:prstGeom>
        </p:spPr>
        <p:txBody>
          <a:bodyPr lIns="0" tIns="0" rIns="0" bIns="0" rtlCol="0" anchor="t">
            <a:spAutoFit/>
          </a:bodyPr>
          <a:lstStyle/>
          <a:p>
            <a:pPr>
              <a:lnSpc>
                <a:spcPts val="5200"/>
              </a:lnSpc>
            </a:pPr>
            <a:r>
              <a:rPr lang="en-US" sz="3714" spc="742">
                <a:solidFill>
                  <a:srgbClr val="2B2C30"/>
                </a:solidFill>
                <a:latin typeface="Public Sans Bold"/>
              </a:rPr>
              <a:t>OBJECTIVE 2: </a:t>
            </a:r>
          </a:p>
          <a:p>
            <a:pPr>
              <a:lnSpc>
                <a:spcPts val="5200"/>
              </a:lnSpc>
              <a:spcBef>
                <a:spcPct val="0"/>
              </a:spcBef>
            </a:pPr>
            <a:r>
              <a:rPr lang="en-US" sz="3714" spc="742">
                <a:solidFill>
                  <a:srgbClr val="2B2C30"/>
                </a:solidFill>
                <a:latin typeface="Public Sans Bold"/>
              </a:rPr>
              <a:t>DETECTION METHODS (YEAR 2-4)</a:t>
            </a:r>
          </a:p>
        </p:txBody>
      </p:sp>
      <p:sp>
        <p:nvSpPr>
          <p:cNvPr id="11" name="TextBox 11"/>
          <p:cNvSpPr txBox="1"/>
          <p:nvPr/>
        </p:nvSpPr>
        <p:spPr>
          <a:xfrm>
            <a:off x="1667700" y="2380543"/>
            <a:ext cx="2468340" cy="533400"/>
          </a:xfrm>
          <a:prstGeom prst="rect">
            <a:avLst/>
          </a:prstGeom>
        </p:spPr>
        <p:txBody>
          <a:bodyPr lIns="0" tIns="0" rIns="0" bIns="0" rtlCol="0" anchor="t">
            <a:spAutoFit/>
          </a:bodyPr>
          <a:lstStyle/>
          <a:p>
            <a:pPr algn="ctr">
              <a:lnSpc>
                <a:spcPts val="4200"/>
              </a:lnSpc>
            </a:pPr>
            <a:r>
              <a:rPr lang="en-US" sz="3000">
                <a:solidFill>
                  <a:srgbClr val="2B2C30"/>
                </a:solidFill>
                <a:latin typeface="Public Sans Bold"/>
              </a:rPr>
              <a:t>Past</a:t>
            </a:r>
          </a:p>
        </p:txBody>
      </p:sp>
      <p:sp>
        <p:nvSpPr>
          <p:cNvPr id="13" name="TextBox 13"/>
          <p:cNvSpPr txBox="1"/>
          <p:nvPr/>
        </p:nvSpPr>
        <p:spPr>
          <a:xfrm>
            <a:off x="14033971" y="2353969"/>
            <a:ext cx="2468340" cy="533400"/>
          </a:xfrm>
          <a:prstGeom prst="rect">
            <a:avLst/>
          </a:prstGeom>
        </p:spPr>
        <p:txBody>
          <a:bodyPr lIns="0" tIns="0" rIns="0" bIns="0" rtlCol="0" anchor="t">
            <a:spAutoFit/>
          </a:bodyPr>
          <a:lstStyle/>
          <a:p>
            <a:pPr algn="ctr">
              <a:lnSpc>
                <a:spcPts val="4200"/>
              </a:lnSpc>
            </a:pPr>
            <a:r>
              <a:rPr lang="en-US" sz="3000">
                <a:solidFill>
                  <a:srgbClr val="2B2C30"/>
                </a:solidFill>
                <a:latin typeface="Public Sans Bold"/>
              </a:rPr>
              <a:t>Future</a:t>
            </a:r>
          </a:p>
        </p:txBody>
      </p:sp>
      <p:sp>
        <p:nvSpPr>
          <p:cNvPr id="14" name="TextBox 14"/>
          <p:cNvSpPr txBox="1"/>
          <p:nvPr/>
        </p:nvSpPr>
        <p:spPr>
          <a:xfrm>
            <a:off x="7909830" y="2325394"/>
            <a:ext cx="2468340" cy="533400"/>
          </a:xfrm>
          <a:prstGeom prst="rect">
            <a:avLst/>
          </a:prstGeom>
        </p:spPr>
        <p:txBody>
          <a:bodyPr lIns="0" tIns="0" rIns="0" bIns="0" rtlCol="0" anchor="t">
            <a:spAutoFit/>
          </a:bodyPr>
          <a:lstStyle/>
          <a:p>
            <a:pPr algn="ctr">
              <a:lnSpc>
                <a:spcPts val="4200"/>
              </a:lnSpc>
            </a:pPr>
            <a:r>
              <a:rPr lang="en-US" sz="3000">
                <a:solidFill>
                  <a:srgbClr val="2B2C30"/>
                </a:solidFill>
                <a:latin typeface="Public Sans Bold"/>
              </a:rPr>
              <a:t>Current</a:t>
            </a:r>
          </a:p>
        </p:txBody>
      </p:sp>
      <p:sp>
        <p:nvSpPr>
          <p:cNvPr id="15" name="TextBox 15"/>
          <p:cNvSpPr txBox="1"/>
          <p:nvPr/>
        </p:nvSpPr>
        <p:spPr>
          <a:xfrm>
            <a:off x="12799801" y="7571694"/>
            <a:ext cx="4781831" cy="1317624"/>
          </a:xfrm>
          <a:prstGeom prst="rect">
            <a:avLst/>
          </a:prstGeom>
        </p:spPr>
        <p:txBody>
          <a:bodyPr lIns="0" tIns="0" rIns="0" bIns="0" rtlCol="0" anchor="t">
            <a:spAutoFit/>
          </a:bodyPr>
          <a:lstStyle/>
          <a:p>
            <a:pPr>
              <a:lnSpc>
                <a:spcPts val="3500"/>
              </a:lnSpc>
            </a:pPr>
            <a:r>
              <a:rPr lang="en-US" sz="2500">
                <a:solidFill>
                  <a:srgbClr val="2B2C30"/>
                </a:solidFill>
                <a:latin typeface="Public Sans Bold"/>
              </a:rPr>
              <a:t>Provide analysis pipeline for: </a:t>
            </a:r>
          </a:p>
          <a:p>
            <a:pPr marL="539754" lvl="1" indent="-269877">
              <a:lnSpc>
                <a:spcPts val="3500"/>
              </a:lnSpc>
              <a:buFont typeface="Arial"/>
              <a:buChar char="•"/>
            </a:pPr>
            <a:r>
              <a:rPr lang="en-US" sz="2500">
                <a:solidFill>
                  <a:srgbClr val="2B2C30"/>
                </a:solidFill>
                <a:latin typeface="Public Sans Bold"/>
              </a:rPr>
              <a:t>New emergence pathogens</a:t>
            </a:r>
          </a:p>
          <a:p>
            <a:pPr marL="539754" lvl="1" indent="-269877">
              <a:lnSpc>
                <a:spcPts val="3500"/>
              </a:lnSpc>
              <a:buFont typeface="Arial"/>
              <a:buChar char="•"/>
            </a:pPr>
            <a:r>
              <a:rPr lang="en-US" sz="2500">
                <a:solidFill>
                  <a:srgbClr val="2B2C30"/>
                </a:solidFill>
                <a:latin typeface="Public Sans Bold"/>
              </a:rPr>
              <a:t>Surveillance</a:t>
            </a:r>
          </a:p>
        </p:txBody>
      </p:sp>
    </p:spTree>
    <p:extLst>
      <p:ext uri="{BB962C8B-B14F-4D97-AF65-F5344CB8AC3E}">
        <p14:creationId xmlns:p14="http://schemas.microsoft.com/office/powerpoint/2010/main" val="2720524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AutoShape 3"/>
          <p:cNvSpPr/>
          <p:nvPr/>
        </p:nvSpPr>
        <p:spPr>
          <a:xfrm flipV="1">
            <a:off x="9163050" y="2456743"/>
            <a:ext cx="0" cy="6492240"/>
          </a:xfrm>
          <a:prstGeom prst="line">
            <a:avLst/>
          </a:prstGeom>
          <a:ln w="38100" cap="flat">
            <a:solidFill>
              <a:srgbClr val="2B2C30"/>
            </a:solidFill>
            <a:prstDash val="sysDot"/>
            <a:headEnd type="none" w="sm" len="sm"/>
            <a:tailEnd type="none" w="sm" len="sm"/>
          </a:ln>
        </p:spPr>
        <p:txBody>
          <a:bodyPr/>
          <a:lstStyle/>
          <a:p>
            <a:endParaRPr lang="en-US"/>
          </a:p>
        </p:txBody>
      </p:sp>
      <p:sp>
        <p:nvSpPr>
          <p:cNvPr id="4" name="Freeform 4"/>
          <p:cNvSpPr/>
          <p:nvPr/>
        </p:nvSpPr>
        <p:spPr>
          <a:xfrm>
            <a:off x="9621975" y="3668859"/>
            <a:ext cx="7454153" cy="3825062"/>
          </a:xfrm>
          <a:custGeom>
            <a:avLst/>
            <a:gdLst/>
            <a:ahLst/>
            <a:cxnLst/>
            <a:rect l="l" t="t" r="r" b="b"/>
            <a:pathLst>
              <a:path w="7454153" h="3825062">
                <a:moveTo>
                  <a:pt x="0" y="0"/>
                </a:moveTo>
                <a:lnTo>
                  <a:pt x="7454154" y="0"/>
                </a:lnTo>
                <a:lnTo>
                  <a:pt x="7454154" y="3825062"/>
                </a:lnTo>
                <a:lnTo>
                  <a:pt x="0" y="3825062"/>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028700" y="454935"/>
            <a:ext cx="16230600" cy="1305826"/>
          </a:xfrm>
          <a:prstGeom prst="rect">
            <a:avLst/>
          </a:prstGeom>
        </p:spPr>
        <p:txBody>
          <a:bodyPr lIns="0" tIns="0" rIns="0" bIns="0" rtlCol="0" anchor="t">
            <a:spAutoFit/>
          </a:bodyPr>
          <a:lstStyle/>
          <a:p>
            <a:pPr>
              <a:lnSpc>
                <a:spcPts val="5200"/>
              </a:lnSpc>
            </a:pPr>
            <a:r>
              <a:rPr lang="en-US" sz="3714" spc="742">
                <a:solidFill>
                  <a:srgbClr val="2B2C30"/>
                </a:solidFill>
                <a:latin typeface="Public Sans Bold"/>
              </a:rPr>
              <a:t>OBJECTIVE 3: </a:t>
            </a:r>
          </a:p>
          <a:p>
            <a:pPr>
              <a:lnSpc>
                <a:spcPts val="5200"/>
              </a:lnSpc>
              <a:spcBef>
                <a:spcPct val="0"/>
              </a:spcBef>
            </a:pPr>
            <a:r>
              <a:rPr lang="en-US" sz="3714" spc="742">
                <a:solidFill>
                  <a:srgbClr val="2B2C30"/>
                </a:solidFill>
                <a:latin typeface="Public Sans Bold"/>
              </a:rPr>
              <a:t>MODELING (YEAR 3-5)</a:t>
            </a:r>
          </a:p>
        </p:txBody>
      </p:sp>
      <p:sp>
        <p:nvSpPr>
          <p:cNvPr id="6" name="TextBox 6"/>
          <p:cNvSpPr txBox="1"/>
          <p:nvPr/>
        </p:nvSpPr>
        <p:spPr>
          <a:xfrm>
            <a:off x="3018511" y="2609143"/>
            <a:ext cx="2468340" cy="533400"/>
          </a:xfrm>
          <a:prstGeom prst="rect">
            <a:avLst/>
          </a:prstGeom>
        </p:spPr>
        <p:txBody>
          <a:bodyPr lIns="0" tIns="0" rIns="0" bIns="0" rtlCol="0" anchor="t">
            <a:spAutoFit/>
          </a:bodyPr>
          <a:lstStyle/>
          <a:p>
            <a:pPr algn="ctr">
              <a:lnSpc>
                <a:spcPts val="4200"/>
              </a:lnSpc>
            </a:pPr>
            <a:r>
              <a:rPr lang="en-US" sz="3000">
                <a:solidFill>
                  <a:srgbClr val="2B2C30"/>
                </a:solidFill>
                <a:latin typeface="Public Sans Bold"/>
              </a:rPr>
              <a:t>Future</a:t>
            </a:r>
          </a:p>
        </p:txBody>
      </p:sp>
      <p:sp>
        <p:nvSpPr>
          <p:cNvPr id="8" name="TextBox 8"/>
          <p:cNvSpPr txBox="1"/>
          <p:nvPr/>
        </p:nvSpPr>
        <p:spPr>
          <a:xfrm>
            <a:off x="12285130" y="2609143"/>
            <a:ext cx="2468340" cy="533400"/>
          </a:xfrm>
          <a:prstGeom prst="rect">
            <a:avLst/>
          </a:prstGeom>
        </p:spPr>
        <p:txBody>
          <a:bodyPr lIns="0" tIns="0" rIns="0" bIns="0" rtlCol="0" anchor="t">
            <a:spAutoFit/>
          </a:bodyPr>
          <a:lstStyle/>
          <a:p>
            <a:pPr algn="ctr">
              <a:lnSpc>
                <a:spcPts val="4200"/>
              </a:lnSpc>
            </a:pPr>
            <a:r>
              <a:rPr lang="en-US" sz="3000">
                <a:solidFill>
                  <a:srgbClr val="2B2C30"/>
                </a:solidFill>
                <a:latin typeface="Public Sans Bold"/>
              </a:rPr>
              <a:t>Goal</a:t>
            </a:r>
          </a:p>
        </p:txBody>
      </p:sp>
      <p:sp>
        <p:nvSpPr>
          <p:cNvPr id="9" name="TextBox 9"/>
          <p:cNvSpPr txBox="1"/>
          <p:nvPr/>
        </p:nvSpPr>
        <p:spPr>
          <a:xfrm>
            <a:off x="10576226" y="7788285"/>
            <a:ext cx="6871316" cy="398779"/>
          </a:xfrm>
          <a:prstGeom prst="rect">
            <a:avLst/>
          </a:prstGeom>
        </p:spPr>
        <p:txBody>
          <a:bodyPr lIns="0" tIns="0" rIns="0" bIns="0" rtlCol="0" anchor="t">
            <a:spAutoFit/>
          </a:bodyPr>
          <a:lstStyle/>
          <a:p>
            <a:pPr algn="ctr">
              <a:lnSpc>
                <a:spcPts val="3220"/>
              </a:lnSpc>
            </a:pPr>
            <a:r>
              <a:rPr lang="en-US" sz="2300">
                <a:solidFill>
                  <a:srgbClr val="2B2C30"/>
                </a:solidFill>
                <a:latin typeface="Public Sans Bold"/>
              </a:rPr>
              <a:t>Break the Chain of Disease Transmission</a:t>
            </a:r>
          </a:p>
        </p:txBody>
      </p:sp>
      <p:sp>
        <p:nvSpPr>
          <p:cNvPr id="10" name="TextBox 10"/>
          <p:cNvSpPr txBox="1"/>
          <p:nvPr/>
        </p:nvSpPr>
        <p:spPr>
          <a:xfrm>
            <a:off x="1028700" y="3533068"/>
            <a:ext cx="7004810" cy="4800600"/>
          </a:xfrm>
          <a:prstGeom prst="rect">
            <a:avLst/>
          </a:prstGeom>
        </p:spPr>
        <p:txBody>
          <a:bodyPr lIns="0" tIns="0" rIns="0" bIns="0" rtlCol="0" anchor="t">
            <a:spAutoFit/>
          </a:bodyPr>
          <a:lstStyle/>
          <a:p>
            <a:pPr>
              <a:lnSpc>
                <a:spcPts val="4200"/>
              </a:lnSpc>
              <a:spcBef>
                <a:spcPct val="0"/>
              </a:spcBef>
            </a:pPr>
            <a:r>
              <a:rPr lang="en-US" sz="3000">
                <a:solidFill>
                  <a:srgbClr val="2B2C30"/>
                </a:solidFill>
                <a:latin typeface="Public Sans Bold"/>
              </a:rPr>
              <a:t>Collect data</a:t>
            </a:r>
          </a:p>
          <a:p>
            <a:pPr marL="647702" lvl="1" indent="-323851">
              <a:lnSpc>
                <a:spcPts val="4200"/>
              </a:lnSpc>
              <a:buFont typeface="Arial"/>
              <a:buChar char="•"/>
            </a:pPr>
            <a:r>
              <a:rPr lang="en-US" sz="3000">
                <a:solidFill>
                  <a:srgbClr val="2B2C30"/>
                </a:solidFill>
                <a:latin typeface="Public Sans"/>
              </a:rPr>
              <a:t>Environmental epidemiology</a:t>
            </a:r>
          </a:p>
          <a:p>
            <a:pPr marL="647702" lvl="1" indent="-323851">
              <a:lnSpc>
                <a:spcPts val="4200"/>
              </a:lnSpc>
              <a:buFont typeface="Arial"/>
              <a:buChar char="•"/>
            </a:pPr>
            <a:r>
              <a:rPr lang="en-US" sz="3000">
                <a:solidFill>
                  <a:srgbClr val="2B2C30"/>
                </a:solidFill>
                <a:latin typeface="Public Sans"/>
              </a:rPr>
              <a:t>Farm practice</a:t>
            </a:r>
          </a:p>
          <a:p>
            <a:pPr marL="647702" lvl="1" indent="-323851">
              <a:lnSpc>
                <a:spcPts val="4200"/>
              </a:lnSpc>
              <a:buFont typeface="Arial"/>
              <a:buChar char="•"/>
            </a:pPr>
            <a:r>
              <a:rPr lang="en-US" sz="3000">
                <a:solidFill>
                  <a:srgbClr val="2B2C30"/>
                </a:solidFill>
                <a:latin typeface="Public Sans"/>
              </a:rPr>
              <a:t>Bio mapping and chicken health</a:t>
            </a:r>
          </a:p>
          <a:p>
            <a:pPr marL="647702" lvl="1" indent="-323851">
              <a:lnSpc>
                <a:spcPts val="4200"/>
              </a:lnSpc>
              <a:buFont typeface="Arial"/>
              <a:buChar char="•"/>
            </a:pPr>
            <a:r>
              <a:rPr lang="en-US" sz="3000">
                <a:solidFill>
                  <a:srgbClr val="2B2C30"/>
                </a:solidFill>
                <a:latin typeface="Public Sans"/>
              </a:rPr>
              <a:t>Climate and weather</a:t>
            </a:r>
          </a:p>
          <a:p>
            <a:pPr>
              <a:lnSpc>
                <a:spcPts val="4200"/>
              </a:lnSpc>
              <a:spcBef>
                <a:spcPct val="0"/>
              </a:spcBef>
            </a:pPr>
            <a:endParaRPr lang="en-US" sz="3000">
              <a:solidFill>
                <a:srgbClr val="2B2C30"/>
              </a:solidFill>
              <a:latin typeface="Public Sans"/>
            </a:endParaRPr>
          </a:p>
          <a:p>
            <a:pPr>
              <a:lnSpc>
                <a:spcPts val="4200"/>
              </a:lnSpc>
              <a:spcBef>
                <a:spcPct val="0"/>
              </a:spcBef>
            </a:pPr>
            <a:r>
              <a:rPr lang="en-US" sz="3000">
                <a:solidFill>
                  <a:srgbClr val="2B2C30"/>
                </a:solidFill>
                <a:latin typeface="Public Sans Bold"/>
              </a:rPr>
              <a:t>Develop the predictive model</a:t>
            </a:r>
          </a:p>
          <a:p>
            <a:pPr marL="647702" lvl="1" indent="-323851">
              <a:lnSpc>
                <a:spcPts val="4200"/>
              </a:lnSpc>
              <a:buFont typeface="Arial"/>
              <a:buChar char="•"/>
            </a:pPr>
            <a:r>
              <a:rPr lang="en-US" sz="3000">
                <a:solidFill>
                  <a:srgbClr val="2B2C30"/>
                </a:solidFill>
                <a:latin typeface="Public Sans"/>
              </a:rPr>
              <a:t>Work closely with IGBB and ARS to develop the predictive model</a:t>
            </a:r>
          </a:p>
        </p:txBody>
      </p:sp>
    </p:spTree>
    <p:extLst>
      <p:ext uri="{BB962C8B-B14F-4D97-AF65-F5344CB8AC3E}">
        <p14:creationId xmlns:p14="http://schemas.microsoft.com/office/powerpoint/2010/main" val="443314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4AB4E9-DBAD-2845-8DEF-DF98C6810056}"/>
              </a:ext>
            </a:extLst>
          </p:cNvPr>
          <p:cNvSpPr txBox="1"/>
          <p:nvPr/>
        </p:nvSpPr>
        <p:spPr>
          <a:xfrm>
            <a:off x="48976" y="1979161"/>
            <a:ext cx="12954000" cy="8191794"/>
          </a:xfrm>
          <a:prstGeom prst="rect">
            <a:avLst/>
          </a:prstGeom>
          <a:noFill/>
        </p:spPr>
        <p:txBody>
          <a:bodyPr wrap="square">
            <a:spAutoFit/>
          </a:bodyPr>
          <a:lstStyle/>
          <a:p>
            <a:pPr lvl="1">
              <a:lnSpc>
                <a:spcPct val="114000"/>
              </a:lnSpc>
            </a:pPr>
            <a:r>
              <a:rPr lang="en-US" sz="2800" b="1" dirty="0">
                <a:solidFill>
                  <a:srgbClr val="2B2C30"/>
                </a:solidFill>
              </a:rPr>
              <a:t>Investigators: Garrett Street, Melanie Boudreau (MSU-WFA)</a:t>
            </a:r>
          </a:p>
          <a:p>
            <a:pPr lvl="1">
              <a:lnSpc>
                <a:spcPct val="114000"/>
              </a:lnSpc>
            </a:pPr>
            <a:r>
              <a:rPr lang="en-US" sz="2800" b="1" dirty="0">
                <a:solidFill>
                  <a:srgbClr val="2B2C30"/>
                </a:solidFill>
              </a:rPr>
              <a:t>                          Elizabeth Walsh (USDA-ARS)</a:t>
            </a:r>
          </a:p>
          <a:p>
            <a:pPr lvl="1">
              <a:lnSpc>
                <a:spcPct val="114000"/>
              </a:lnSpc>
            </a:pPr>
            <a:r>
              <a:rPr lang="en-US" sz="2800" b="1" dirty="0">
                <a:solidFill>
                  <a:srgbClr val="2B2C30"/>
                </a:solidFill>
              </a:rPr>
              <a:t> 		         John Ball, Ryan Green, Ali Gurbuz, Junming Diao (MSU-ECE)</a:t>
            </a:r>
          </a:p>
          <a:p>
            <a:pPr lvl="1">
              <a:lnSpc>
                <a:spcPct val="114000"/>
              </a:lnSpc>
            </a:pPr>
            <a:endParaRPr lang="en-US" sz="2400" b="1" dirty="0">
              <a:solidFill>
                <a:srgbClr val="2B2C30"/>
              </a:solidFill>
            </a:endParaRPr>
          </a:p>
          <a:p>
            <a:pPr lvl="1">
              <a:lnSpc>
                <a:spcPct val="114000"/>
              </a:lnSpc>
            </a:pPr>
            <a:r>
              <a:rPr lang="en-US" sz="2800" b="1" dirty="0">
                <a:solidFill>
                  <a:srgbClr val="2B2C30"/>
                </a:solidFill>
              </a:rPr>
              <a:t>Project: </a:t>
            </a:r>
            <a:r>
              <a:rPr lang="en-US" sz="2800" i="1" dirty="0">
                <a:solidFill>
                  <a:srgbClr val="2B2C30"/>
                </a:solidFill>
              </a:rPr>
              <a:t>Using computer vision and radar to understand and predict parasite spread</a:t>
            </a:r>
          </a:p>
          <a:p>
            <a:pPr lvl="1">
              <a:lnSpc>
                <a:spcPct val="114000"/>
              </a:lnSpc>
            </a:pPr>
            <a:endParaRPr lang="en-US" sz="2400" i="1" dirty="0">
              <a:solidFill>
                <a:srgbClr val="2B2C30"/>
              </a:solidFill>
            </a:endParaRPr>
          </a:p>
          <a:p>
            <a:pPr lvl="1">
              <a:lnSpc>
                <a:spcPct val="114000"/>
              </a:lnSpc>
            </a:pPr>
            <a:r>
              <a:rPr lang="en-US" sz="2800" b="1" dirty="0">
                <a:solidFill>
                  <a:srgbClr val="2B2C30"/>
                </a:solidFill>
              </a:rPr>
              <a:t>Objectives</a:t>
            </a:r>
            <a:r>
              <a:rPr lang="en-US" sz="2800" dirty="0">
                <a:solidFill>
                  <a:srgbClr val="2B2C30"/>
                </a:solidFill>
              </a:rPr>
              <a:t>: </a:t>
            </a: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a:t>
            </a:r>
          </a:p>
          <a:p>
            <a:pPr marL="793750" marR="0" indent="-793750">
              <a:spcBef>
                <a:spcPts val="0"/>
              </a:spcBef>
              <a:spcAft>
                <a:spcPts val="0"/>
              </a:spcAft>
            </a:pPr>
            <a:r>
              <a:rPr lang="en-US" sz="2400" b="1" kern="100" dirty="0">
                <a:solidFill>
                  <a:srgbClr val="000000"/>
                </a:solidFill>
                <a:ea typeface="Calibri" panose="020F0502020204030204" pitchFamily="34" charset="0"/>
                <a:cs typeface="Times New Roman" panose="02020603050405020304" pitchFamily="18" charset="0"/>
              </a:rPr>
              <a:t>	</a:t>
            </a:r>
            <a:r>
              <a:rPr lang="en-US" sz="2400" b="1" kern="100" dirty="0">
                <a:solidFill>
                  <a:srgbClr val="000000"/>
                </a:solidFill>
                <a:effectLst/>
                <a:ea typeface="Calibri" panose="020F0502020204030204" pitchFamily="34" charset="0"/>
                <a:cs typeface="Times New Roman" panose="02020603050405020304" pitchFamily="18" charset="0"/>
              </a:rPr>
              <a:t>#1:</a:t>
            </a:r>
            <a:r>
              <a:rPr lang="en-US" sz="2400" kern="100" dirty="0">
                <a:effectLst/>
                <a:ea typeface="Calibri" panose="020F0502020204030204" pitchFamily="34" charset="0"/>
                <a:cs typeface="Times New Roman" panose="02020603050405020304" pitchFamily="18" charset="0"/>
              </a:rPr>
              <a:t> </a:t>
            </a:r>
            <a:r>
              <a:rPr lang="en-US" sz="2400" kern="100" dirty="0">
                <a:latin typeface="Calibri" panose="020F0502020204030204" pitchFamily="34" charset="0"/>
                <a:ea typeface="Calibri" panose="020F0502020204030204" pitchFamily="34" charset="0"/>
                <a:cs typeface="Times New Roman" panose="02020603050405020304" pitchFamily="18" charset="0"/>
              </a:rPr>
              <a:t>I</a:t>
            </a:r>
            <a:r>
              <a:rPr lang="en-US" sz="2400" dirty="0">
                <a:effectLst/>
                <a:latin typeface="Calibri" panose="020F0502020204030204" pitchFamily="34" charset="0"/>
                <a:ea typeface="Calibri" panose="020F0502020204030204" pitchFamily="34" charset="0"/>
                <a:cs typeface="Times New Roman" panose="02020603050405020304" pitchFamily="18" charset="0"/>
              </a:rPr>
              <a:t>dentify critical mechanisms contributing to robbing events and directional movements of </a:t>
            </a:r>
            <a:r>
              <a:rPr lang="en-US" sz="2400" i="1" dirty="0">
                <a:effectLst/>
                <a:latin typeface="Calibri" panose="020F0502020204030204" pitchFamily="34" charset="0"/>
                <a:ea typeface="Calibri" panose="020F0502020204030204" pitchFamily="34" charset="0"/>
                <a:cs typeface="Times New Roman" panose="02020603050405020304" pitchFamily="18" charset="0"/>
              </a:rPr>
              <a:t>Varroa</a:t>
            </a:r>
            <a:r>
              <a:rPr lang="en-US" sz="2400" dirty="0">
                <a:effectLst/>
                <a:latin typeface="Calibri" panose="020F0502020204030204" pitchFamily="34" charset="0"/>
                <a:ea typeface="Calibri" panose="020F0502020204030204" pitchFamily="34" charset="0"/>
                <a:cs typeface="Times New Roman" panose="02020603050405020304" pitchFamily="18" charset="0"/>
              </a:rPr>
              <a:t> between robbing and robbed colonies</a:t>
            </a: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a:t>
            </a: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#2:</a:t>
            </a:r>
            <a:r>
              <a:rPr lang="en-US" sz="2400" kern="100" dirty="0">
                <a:effectLst/>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Quantify colony health with respect to </a:t>
            </a:r>
            <a:r>
              <a:rPr lang="en-US" sz="2400" i="1" dirty="0">
                <a:effectLst/>
                <a:latin typeface="Calibri" panose="020F0502020204030204" pitchFamily="34" charset="0"/>
                <a:ea typeface="Calibri" panose="020F0502020204030204" pitchFamily="34" charset="0"/>
                <a:cs typeface="Times New Roman" panose="02020603050405020304" pitchFamily="18" charset="0"/>
              </a:rPr>
              <a:t>Varroa</a:t>
            </a:r>
            <a:r>
              <a:rPr lang="en-US" sz="2400" dirty="0">
                <a:effectLst/>
                <a:latin typeface="Calibri" panose="020F0502020204030204" pitchFamily="34" charset="0"/>
                <a:ea typeface="Calibri" panose="020F0502020204030204" pitchFamily="34" charset="0"/>
                <a:cs typeface="Times New Roman" panose="02020603050405020304" pitchFamily="18" charset="0"/>
              </a:rPr>
              <a:t> infestation, robbing events, bee movements, colony proximities, and habitat conditions </a:t>
            </a:r>
            <a:r>
              <a:rPr lang="en-US" sz="2400" b="1" kern="100" dirty="0">
                <a:solidFill>
                  <a:srgbClr val="000000"/>
                </a:solidFill>
                <a:effectLst/>
                <a:ea typeface="Calibri" panose="020F0502020204030204" pitchFamily="34" charset="0"/>
                <a:cs typeface="Times New Roman" panose="02020603050405020304" pitchFamily="18" charset="0"/>
              </a:rPr>
              <a:t> </a:t>
            </a:r>
          </a:p>
          <a:p>
            <a:pPr marL="793750" marR="0" indent="-793750">
              <a:spcBef>
                <a:spcPts val="0"/>
              </a:spcBef>
              <a:spcAft>
                <a:spcPts val="0"/>
              </a:spcAft>
            </a:pPr>
            <a:endParaRPr lang="en-US" sz="2400" kern="100" dirty="0">
              <a:effectLst/>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#3:</a:t>
            </a:r>
            <a:r>
              <a:rPr lang="en-US" sz="2400" kern="100" dirty="0">
                <a:effectLst/>
                <a:ea typeface="Calibri" panose="020F0502020204030204" pitchFamily="34" charset="0"/>
                <a:cs typeface="Times New Roman" panose="02020603050405020304" pitchFamily="18" charset="0"/>
              </a:rPr>
              <a:t> D</a:t>
            </a:r>
            <a:r>
              <a:rPr lang="en-US" sz="2400" dirty="0">
                <a:effectLst/>
                <a:latin typeface="Calibri" panose="020F0502020204030204" pitchFamily="34" charset="0"/>
                <a:ea typeface="Calibri" panose="020F0502020204030204" pitchFamily="34" charset="0"/>
                <a:cs typeface="Times New Roman" panose="02020603050405020304" pitchFamily="18" charset="0"/>
              </a:rPr>
              <a:t>eployment a passive harmonic radar to monitor movements tagged honeybees</a:t>
            </a:r>
          </a:p>
          <a:p>
            <a:pPr marL="793750" marR="0" indent="-793750">
              <a:spcBef>
                <a:spcPts val="0"/>
              </a:spcBef>
              <a:spcAft>
                <a:spcPts val="0"/>
              </a:spcAft>
            </a:pPr>
            <a:endParaRPr lang="en-US" sz="2400" i="1" dirty="0">
              <a:solidFill>
                <a:srgbClr val="2B2C30"/>
              </a:solidFill>
              <a:latin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ea typeface="Calibri" panose="020F0502020204030204" pitchFamily="34" charset="0"/>
                <a:cs typeface="Times New Roman" panose="02020603050405020304" pitchFamily="18" charset="0"/>
              </a:rPr>
              <a:t>	#4:</a:t>
            </a:r>
            <a:r>
              <a:rPr lang="en-US" sz="2400" kern="100" dirty="0">
                <a:effectLst/>
                <a:ea typeface="Calibri" panose="020F0502020204030204" pitchFamily="34" charset="0"/>
                <a:cs typeface="Times New Roman" panose="02020603050405020304" pitchFamily="18" charset="0"/>
              </a:rPr>
              <a:t> P</a:t>
            </a:r>
            <a:r>
              <a:rPr lang="en-US" sz="2400" dirty="0">
                <a:effectLst/>
                <a:latin typeface="Calibri" panose="020F0502020204030204" pitchFamily="34" charset="0"/>
                <a:ea typeface="Calibri" panose="020F0502020204030204" pitchFamily="34" charset="0"/>
                <a:cs typeface="Times New Roman" panose="02020603050405020304" pitchFamily="18" charset="0"/>
              </a:rPr>
              <a:t>robabilistic models of bee movement using radar and environmental data</a:t>
            </a:r>
          </a:p>
          <a:p>
            <a:pPr marL="793750" marR="0" indent="-793750">
              <a:spcBef>
                <a:spcPts val="0"/>
              </a:spcBef>
              <a:spcAft>
                <a:spcPts val="0"/>
              </a:spcAft>
            </a:pPr>
            <a:endParaRPr lang="en-US" sz="2400" b="1" kern="1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793750" marR="0" indent="-793750">
              <a:spcBef>
                <a:spcPts val="0"/>
              </a:spcBef>
              <a:spcAft>
                <a:spcPts val="0"/>
              </a:spcAft>
            </a:pPr>
            <a:r>
              <a:rPr lang="en-US" sz="24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kern="100" dirty="0">
                <a:solidFill>
                  <a:srgbClr val="000000"/>
                </a:solidFill>
                <a:effectLst/>
                <a:ea typeface="Calibri" panose="020F0502020204030204" pitchFamily="34" charset="0"/>
                <a:cs typeface="Times New Roman" panose="02020603050405020304" pitchFamily="18" charset="0"/>
              </a:rPr>
              <a:t>#5:</a:t>
            </a:r>
            <a:r>
              <a:rPr lang="en-US" sz="2400" kern="100" dirty="0">
                <a:effectLst/>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Integrate movement models with robbing characteristics and triggering mechanisms to predict movements of bees and probability of robbing events</a:t>
            </a:r>
            <a:endParaRPr lang="en-US" sz="2400" dirty="0">
              <a:solidFill>
                <a:srgbClr val="2B2C30"/>
              </a:solidFill>
            </a:endParaRPr>
          </a:p>
        </p:txBody>
      </p:sp>
      <p:sp>
        <p:nvSpPr>
          <p:cNvPr id="2" name="Freeform 4">
            <a:extLst>
              <a:ext uri="{FF2B5EF4-FFF2-40B4-BE49-F238E27FC236}">
                <a16:creationId xmlns:a16="http://schemas.microsoft.com/office/drawing/2014/main" id="{871F2C2A-6866-7922-CDBB-38DDCAE5D714}"/>
              </a:ext>
            </a:extLst>
          </p:cNvPr>
          <p:cNvSpPr/>
          <p:nvPr/>
        </p:nvSpPr>
        <p:spPr>
          <a:xfrm>
            <a:off x="13002976" y="474064"/>
            <a:ext cx="4751624" cy="2933994"/>
          </a:xfrm>
          <a:prstGeom prst="ellipse">
            <a:avLst/>
          </a:prstGeom>
          <a:blipFill>
            <a:blip r:embed="rId2"/>
            <a:stretch>
              <a:fillRect/>
            </a:stretch>
          </a:blipFill>
        </p:spPr>
        <p:txBody>
          <a:bodyPr/>
          <a:lstStyle/>
          <a:p>
            <a:endParaRPr lang="en-US"/>
          </a:p>
        </p:txBody>
      </p:sp>
      <p:sp>
        <p:nvSpPr>
          <p:cNvPr id="3" name="Freeform 4">
            <a:extLst>
              <a:ext uri="{FF2B5EF4-FFF2-40B4-BE49-F238E27FC236}">
                <a16:creationId xmlns:a16="http://schemas.microsoft.com/office/drawing/2014/main" id="{52B6AF89-E3AD-E107-2472-7D8ACA11911B}"/>
              </a:ext>
            </a:extLst>
          </p:cNvPr>
          <p:cNvSpPr/>
          <p:nvPr/>
        </p:nvSpPr>
        <p:spPr>
          <a:xfrm>
            <a:off x="13002976" y="3937329"/>
            <a:ext cx="4882281" cy="2933994"/>
          </a:xfrm>
          <a:prstGeom prst="ellipse">
            <a:avLst/>
          </a:prstGeom>
          <a:blipFill>
            <a:blip r:embed="rId3"/>
            <a:stretch>
              <a:fillRect/>
            </a:stretch>
          </a:blipFill>
        </p:spPr>
        <p:txBody>
          <a:bodyPr/>
          <a:lstStyle/>
          <a:p>
            <a:endParaRPr lang="en-US"/>
          </a:p>
        </p:txBody>
      </p:sp>
      <p:sp>
        <p:nvSpPr>
          <p:cNvPr id="4" name="Freeform 2">
            <a:extLst>
              <a:ext uri="{FF2B5EF4-FFF2-40B4-BE49-F238E27FC236}">
                <a16:creationId xmlns:a16="http://schemas.microsoft.com/office/drawing/2014/main" id="{A00B04F6-D707-DB5F-18B3-9ADA625CC8DF}"/>
              </a:ext>
            </a:extLst>
          </p:cNvPr>
          <p:cNvSpPr/>
          <p:nvPr/>
        </p:nvSpPr>
        <p:spPr>
          <a:xfrm>
            <a:off x="533400" y="435964"/>
            <a:ext cx="6400800" cy="973736"/>
          </a:xfrm>
          <a:custGeom>
            <a:avLst/>
            <a:gdLst/>
            <a:ahLst/>
            <a:cxnLst/>
            <a:rect l="l" t="t" r="r" b="b"/>
            <a:pathLst>
              <a:path w="6076470" h="856135">
                <a:moveTo>
                  <a:pt x="0" y="0"/>
                </a:moveTo>
                <a:lnTo>
                  <a:pt x="6076470" y="0"/>
                </a:lnTo>
                <a:lnTo>
                  <a:pt x="6076470" y="856135"/>
                </a:lnTo>
                <a:lnTo>
                  <a:pt x="0" y="856135"/>
                </a:lnTo>
                <a:lnTo>
                  <a:pt x="0" y="0"/>
                </a:lnTo>
                <a:close/>
              </a:path>
            </a:pathLst>
          </a:custGeom>
          <a:blipFill>
            <a:blip r:embed="rId4"/>
            <a:stretch>
              <a:fillRect/>
            </a:stretch>
          </a:blipFill>
          <a:ln cap="sq">
            <a:noFill/>
            <a:prstDash val="solid"/>
            <a:miter/>
          </a:ln>
        </p:spPr>
        <p:txBody>
          <a:bodyPr/>
          <a:lstStyle/>
          <a:p>
            <a:endParaRPr lang="en-US" dirty="0"/>
          </a:p>
        </p:txBody>
      </p:sp>
      <p:pic>
        <p:nvPicPr>
          <p:cNvPr id="11" name="Picture 10" descr="A close-up of a logo&#10;&#10;Description automatically generated">
            <a:extLst>
              <a:ext uri="{FF2B5EF4-FFF2-40B4-BE49-F238E27FC236}">
                <a16:creationId xmlns:a16="http://schemas.microsoft.com/office/drawing/2014/main" id="{B127E35B-5AD0-F1B4-2261-6333D4EDBF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5980" y="404500"/>
            <a:ext cx="4111681" cy="1014170"/>
          </a:xfrm>
          <a:prstGeom prst="rect">
            <a:avLst/>
          </a:prstGeom>
        </p:spPr>
      </p:pic>
    </p:spTree>
    <p:extLst>
      <p:ext uri="{BB962C8B-B14F-4D97-AF65-F5344CB8AC3E}">
        <p14:creationId xmlns:p14="http://schemas.microsoft.com/office/powerpoint/2010/main" val="66712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028700" y="3928281"/>
            <a:ext cx="15062843" cy="2316138"/>
          </a:xfrm>
          <a:prstGeom prst="rect">
            <a:avLst/>
          </a:prstGeom>
        </p:spPr>
        <p:txBody>
          <a:bodyPr lIns="0" tIns="0" rIns="0" bIns="0" rtlCol="0" anchor="t">
            <a:spAutoFit/>
          </a:bodyPr>
          <a:lstStyle/>
          <a:p>
            <a:pPr>
              <a:lnSpc>
                <a:spcPts val="5261"/>
              </a:lnSpc>
            </a:pPr>
            <a:r>
              <a:rPr lang="en-US" sz="3507">
                <a:solidFill>
                  <a:srgbClr val="2B2C30"/>
                </a:solidFill>
                <a:latin typeface="Public Sans Bold"/>
              </a:rPr>
              <a:t>Garrett Street, PhD</a:t>
            </a:r>
          </a:p>
          <a:p>
            <a:pPr>
              <a:lnSpc>
                <a:spcPts val="4365"/>
              </a:lnSpc>
            </a:pPr>
            <a:r>
              <a:rPr lang="en-US" sz="2910">
                <a:solidFill>
                  <a:srgbClr val="2B2C30"/>
                </a:solidFill>
                <a:latin typeface="Public Sans"/>
              </a:rPr>
              <a:t>Associate Professor, Department of Wildlife, Fisheries, and Aquaculture</a:t>
            </a:r>
          </a:p>
          <a:p>
            <a:pPr>
              <a:lnSpc>
                <a:spcPts val="4365"/>
              </a:lnSpc>
            </a:pPr>
            <a:r>
              <a:rPr lang="en-US" sz="2910">
                <a:solidFill>
                  <a:srgbClr val="2B2C30"/>
                </a:solidFill>
                <a:latin typeface="Public Sans"/>
              </a:rPr>
              <a:t>CO-Director of Quest Laboratory</a:t>
            </a:r>
          </a:p>
          <a:p>
            <a:pPr>
              <a:lnSpc>
                <a:spcPts val="4365"/>
              </a:lnSpc>
            </a:pPr>
            <a:r>
              <a:rPr lang="en-US" sz="2910">
                <a:solidFill>
                  <a:srgbClr val="2B2C30"/>
                </a:solidFill>
                <a:latin typeface="Public Sans"/>
              </a:rPr>
              <a:t>College of Forest Resources</a:t>
            </a:r>
          </a:p>
        </p:txBody>
      </p:sp>
      <p:sp>
        <p:nvSpPr>
          <p:cNvPr id="3" name="Freeform 3"/>
          <p:cNvSpPr/>
          <p:nvPr/>
        </p:nvSpPr>
        <p:spPr>
          <a:xfrm>
            <a:off x="1028700" y="8423771"/>
            <a:ext cx="5923121" cy="834529"/>
          </a:xfrm>
          <a:custGeom>
            <a:avLst/>
            <a:gdLst/>
            <a:ahLst/>
            <a:cxnLst/>
            <a:rect l="l" t="t" r="r" b="b"/>
            <a:pathLst>
              <a:path w="5923121" h="834529">
                <a:moveTo>
                  <a:pt x="0" y="0"/>
                </a:moveTo>
                <a:lnTo>
                  <a:pt x="5923121" y="0"/>
                </a:lnTo>
                <a:lnTo>
                  <a:pt x="5923121" y="834529"/>
                </a:lnTo>
                <a:lnTo>
                  <a:pt x="0" y="83452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822792"/>
            <a:ext cx="16230600" cy="2429506"/>
          </a:xfrm>
          <a:prstGeom prst="rect">
            <a:avLst/>
          </a:prstGeom>
        </p:spPr>
        <p:txBody>
          <a:bodyPr lIns="0" tIns="0" rIns="0" bIns="0" rtlCol="0" anchor="t">
            <a:spAutoFit/>
          </a:bodyPr>
          <a:lstStyle/>
          <a:p>
            <a:pPr>
              <a:lnSpc>
                <a:spcPts val="9685"/>
              </a:lnSpc>
            </a:pPr>
            <a:r>
              <a:rPr lang="en-US" sz="7450" spc="37" dirty="0">
                <a:solidFill>
                  <a:srgbClr val="2B2C30"/>
                </a:solidFill>
                <a:latin typeface="Anton"/>
              </a:rPr>
              <a:t>Using computer vision and radar to understand and predict parasite spread</a:t>
            </a:r>
          </a:p>
        </p:txBody>
      </p:sp>
    </p:spTree>
    <p:extLst>
      <p:ext uri="{BB962C8B-B14F-4D97-AF65-F5344CB8AC3E}">
        <p14:creationId xmlns:p14="http://schemas.microsoft.com/office/powerpoint/2010/main" val="27972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2266E-A69A-9074-9172-86C3F227A10E}"/>
              </a:ext>
            </a:extLst>
          </p:cNvPr>
          <p:cNvSpPr>
            <a:spLocks noGrp="1"/>
          </p:cNvSpPr>
          <p:nvPr>
            <p:ph type="ctrTitle"/>
          </p:nvPr>
        </p:nvSpPr>
        <p:spPr>
          <a:xfrm>
            <a:off x="1833114" y="311720"/>
            <a:ext cx="14621772" cy="2154050"/>
          </a:xfrm>
        </p:spPr>
        <p:txBody>
          <a:bodyPr>
            <a:normAutofit/>
          </a:bodyPr>
          <a:lstStyle/>
          <a:p>
            <a:r>
              <a:rPr lang="en-US" sz="4200" dirty="0">
                <a:solidFill>
                  <a:srgbClr val="000000"/>
                </a:solidFill>
                <a:latin typeface="Aptos" panose="020B0004020202020204" pitchFamily="34" charset="0"/>
                <a:ea typeface="Times New Roman" panose="02020603050405020304" pitchFamily="18" charset="0"/>
                <a:cs typeface="Aptos" panose="020B0004020202020204" pitchFamily="34" charset="0"/>
              </a:rPr>
              <a:t>Use of arthropod vectors to classify cattle herds by anaplasmosis infection status</a:t>
            </a:r>
            <a:endParaRPr lang="en-US" sz="4200" dirty="0"/>
          </a:p>
        </p:txBody>
      </p:sp>
      <p:sp>
        <p:nvSpPr>
          <p:cNvPr id="4" name="Slide Number Placeholder 3">
            <a:extLst>
              <a:ext uri="{FF2B5EF4-FFF2-40B4-BE49-F238E27FC236}">
                <a16:creationId xmlns:a16="http://schemas.microsoft.com/office/drawing/2014/main" id="{B328CFF9-6326-9A81-83BE-2B56859589AD}"/>
              </a:ext>
            </a:extLst>
          </p:cNvPr>
          <p:cNvSpPr>
            <a:spLocks noGrp="1"/>
          </p:cNvSpPr>
          <p:nvPr>
            <p:ph type="sldNum" sz="quarter" idx="12"/>
          </p:nvPr>
        </p:nvSpPr>
        <p:spPr/>
        <p:txBody>
          <a:bodyPr/>
          <a:lstStyle/>
          <a:p>
            <a:pPr defTabSz="685800"/>
            <a:fld id="{86B28610-23C7-401A-BC94-29C587A81523}" type="slidenum">
              <a:rPr lang="en-US">
                <a:solidFill>
                  <a:prstClr val="black">
                    <a:tint val="75000"/>
                  </a:prstClr>
                </a:solidFill>
                <a:latin typeface="Calibri" panose="020F0502020204030204"/>
              </a:rPr>
              <a:pPr defTabSz="685800"/>
              <a:t>5</a:t>
            </a:fld>
            <a:endParaRPr lang="en-US">
              <a:solidFill>
                <a:prstClr val="black">
                  <a:tint val="75000"/>
                </a:prstClr>
              </a:solidFill>
              <a:latin typeface="Calibri" panose="020F0502020204030204"/>
            </a:endParaRPr>
          </a:p>
        </p:txBody>
      </p:sp>
      <p:pic>
        <p:nvPicPr>
          <p:cNvPr id="8" name="Picture 7" descr="A close-up of a tick&#10;&#10;Description automatically generated">
            <a:extLst>
              <a:ext uri="{FF2B5EF4-FFF2-40B4-BE49-F238E27FC236}">
                <a16:creationId xmlns:a16="http://schemas.microsoft.com/office/drawing/2014/main" id="{FB037A7B-0391-13C5-FA46-CC2E6442C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911" y="4402907"/>
            <a:ext cx="3112211" cy="3117777"/>
          </a:xfrm>
          <a:prstGeom prst="rect">
            <a:avLst/>
          </a:prstGeom>
        </p:spPr>
      </p:pic>
      <p:sp>
        <p:nvSpPr>
          <p:cNvPr id="12" name="TextBox 11">
            <a:extLst>
              <a:ext uri="{FF2B5EF4-FFF2-40B4-BE49-F238E27FC236}">
                <a16:creationId xmlns:a16="http://schemas.microsoft.com/office/drawing/2014/main" id="{36423644-E4DD-6A30-0977-71F278F7E1B3}"/>
              </a:ext>
            </a:extLst>
          </p:cNvPr>
          <p:cNvSpPr txBox="1"/>
          <p:nvPr/>
        </p:nvSpPr>
        <p:spPr>
          <a:xfrm>
            <a:off x="2441276" y="9218816"/>
            <a:ext cx="6866361" cy="415498"/>
          </a:xfrm>
          <a:prstGeom prst="rect">
            <a:avLst/>
          </a:prstGeom>
          <a:noFill/>
        </p:spPr>
        <p:txBody>
          <a:bodyPr wrap="square">
            <a:spAutoFit/>
          </a:bodyPr>
          <a:lstStyle/>
          <a:p>
            <a:pPr defTabSz="685800"/>
            <a:r>
              <a:rPr lang="en-US" sz="2100" dirty="0">
                <a:solidFill>
                  <a:prstClr val="black"/>
                </a:solidFill>
                <a:latin typeface="Calibri" panose="020F0502020204030204"/>
              </a:rPr>
              <a:t>https://bugguide.net/node/view/560099</a:t>
            </a:r>
          </a:p>
        </p:txBody>
      </p:sp>
      <p:pic>
        <p:nvPicPr>
          <p:cNvPr id="14" name="Picture 13" descr="A close-up of a fly&#10;&#10;Description automatically generated">
            <a:extLst>
              <a:ext uri="{FF2B5EF4-FFF2-40B4-BE49-F238E27FC236}">
                <a16:creationId xmlns:a16="http://schemas.microsoft.com/office/drawing/2014/main" id="{12B9AF5B-2DFB-0FCF-5F68-17DF94603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7295" y="3284422"/>
            <a:ext cx="3112211" cy="3096650"/>
          </a:xfrm>
          <a:prstGeom prst="rect">
            <a:avLst/>
          </a:prstGeom>
        </p:spPr>
      </p:pic>
      <p:sp>
        <p:nvSpPr>
          <p:cNvPr id="2" name="TextBox 1">
            <a:extLst>
              <a:ext uri="{FF2B5EF4-FFF2-40B4-BE49-F238E27FC236}">
                <a16:creationId xmlns:a16="http://schemas.microsoft.com/office/drawing/2014/main" id="{A0B7D799-06DD-956C-A448-AEE4ED7A2124}"/>
              </a:ext>
            </a:extLst>
          </p:cNvPr>
          <p:cNvSpPr txBox="1"/>
          <p:nvPr/>
        </p:nvSpPr>
        <p:spPr>
          <a:xfrm>
            <a:off x="2298686" y="7581571"/>
            <a:ext cx="5628400" cy="507831"/>
          </a:xfrm>
          <a:prstGeom prst="rect">
            <a:avLst/>
          </a:prstGeom>
          <a:noFill/>
        </p:spPr>
        <p:txBody>
          <a:bodyPr wrap="none" rtlCol="0">
            <a:spAutoFit/>
          </a:bodyPr>
          <a:lstStyle/>
          <a:p>
            <a:pPr defTabSz="685800"/>
            <a:r>
              <a:rPr lang="en-US" sz="2700" dirty="0" err="1">
                <a:solidFill>
                  <a:prstClr val="black"/>
                </a:solidFill>
                <a:latin typeface="Calibri" panose="020F0502020204030204"/>
              </a:rPr>
              <a:t>Dermacenter</a:t>
            </a:r>
            <a:r>
              <a:rPr lang="en-US" sz="2700" dirty="0">
                <a:solidFill>
                  <a:prstClr val="black"/>
                </a:solidFill>
                <a:latin typeface="Calibri" panose="020F0502020204030204"/>
              </a:rPr>
              <a:t> ticks as biological vectors</a:t>
            </a:r>
          </a:p>
        </p:txBody>
      </p:sp>
      <p:sp>
        <p:nvSpPr>
          <p:cNvPr id="7" name="TextBox 6">
            <a:extLst>
              <a:ext uri="{FF2B5EF4-FFF2-40B4-BE49-F238E27FC236}">
                <a16:creationId xmlns:a16="http://schemas.microsoft.com/office/drawing/2014/main" id="{557C3BB0-861E-9237-3B1B-E14935370117}"/>
              </a:ext>
            </a:extLst>
          </p:cNvPr>
          <p:cNvSpPr txBox="1"/>
          <p:nvPr/>
        </p:nvSpPr>
        <p:spPr>
          <a:xfrm>
            <a:off x="2298686" y="8127546"/>
            <a:ext cx="7860819" cy="923330"/>
          </a:xfrm>
          <a:prstGeom prst="rect">
            <a:avLst/>
          </a:prstGeom>
          <a:noFill/>
        </p:spPr>
        <p:txBody>
          <a:bodyPr wrap="square">
            <a:spAutoFit/>
          </a:bodyPr>
          <a:lstStyle/>
          <a:p>
            <a:pPr defTabSz="685800"/>
            <a:r>
              <a:rPr lang="en-US" sz="2700" i="1" dirty="0" err="1">
                <a:solidFill>
                  <a:prstClr val="black"/>
                </a:solidFill>
                <a:latin typeface="Calibri" panose="020F0502020204030204"/>
              </a:rPr>
              <a:t>Anaplasma</a:t>
            </a:r>
            <a:r>
              <a:rPr lang="en-US" sz="2700" i="1" dirty="0">
                <a:solidFill>
                  <a:prstClr val="black"/>
                </a:solidFill>
                <a:latin typeface="Calibri" panose="020F0502020204030204"/>
              </a:rPr>
              <a:t> </a:t>
            </a:r>
            <a:r>
              <a:rPr lang="en-US" sz="2700" i="1" dirty="0" err="1">
                <a:solidFill>
                  <a:prstClr val="black"/>
                </a:solidFill>
                <a:latin typeface="Calibri" panose="020F0502020204030204"/>
              </a:rPr>
              <a:t>marginale</a:t>
            </a:r>
            <a:r>
              <a:rPr lang="en-US" sz="2700" i="1" dirty="0">
                <a:solidFill>
                  <a:prstClr val="black"/>
                </a:solidFill>
                <a:latin typeface="Calibri" panose="020F0502020204030204"/>
              </a:rPr>
              <a:t> </a:t>
            </a:r>
            <a:r>
              <a:rPr lang="en-US" sz="2700" dirty="0">
                <a:solidFill>
                  <a:prstClr val="black"/>
                </a:solidFill>
                <a:latin typeface="Calibri" panose="020F0502020204030204"/>
              </a:rPr>
              <a:t>organisms </a:t>
            </a:r>
          </a:p>
          <a:p>
            <a:pPr defTabSz="685800"/>
            <a:r>
              <a:rPr lang="en-US" sz="2700" dirty="0">
                <a:solidFill>
                  <a:prstClr val="black"/>
                </a:solidFill>
                <a:latin typeface="Calibri" panose="020F0502020204030204"/>
              </a:rPr>
              <a:t>                       replicate in the tick.</a:t>
            </a:r>
          </a:p>
        </p:txBody>
      </p:sp>
      <p:sp>
        <p:nvSpPr>
          <p:cNvPr id="10" name="TextBox 9">
            <a:extLst>
              <a:ext uri="{FF2B5EF4-FFF2-40B4-BE49-F238E27FC236}">
                <a16:creationId xmlns:a16="http://schemas.microsoft.com/office/drawing/2014/main" id="{5A656EA6-EF42-0D07-73F8-1CB5A9B7633D}"/>
              </a:ext>
            </a:extLst>
          </p:cNvPr>
          <p:cNvSpPr txBox="1"/>
          <p:nvPr/>
        </p:nvSpPr>
        <p:spPr>
          <a:xfrm>
            <a:off x="10159505" y="3781378"/>
            <a:ext cx="7860819" cy="507831"/>
          </a:xfrm>
          <a:prstGeom prst="rect">
            <a:avLst/>
          </a:prstGeom>
          <a:noFill/>
        </p:spPr>
        <p:txBody>
          <a:bodyPr wrap="square">
            <a:spAutoFit/>
          </a:bodyPr>
          <a:lstStyle/>
          <a:p>
            <a:pPr defTabSz="685800"/>
            <a:r>
              <a:rPr lang="en-US" sz="2700" dirty="0">
                <a:solidFill>
                  <a:prstClr val="black"/>
                </a:solidFill>
                <a:latin typeface="Calibri" panose="020F0502020204030204"/>
              </a:rPr>
              <a:t>Tabanid flies as mechanical vectors</a:t>
            </a:r>
          </a:p>
        </p:txBody>
      </p:sp>
      <p:sp>
        <p:nvSpPr>
          <p:cNvPr id="13" name="TextBox 12">
            <a:extLst>
              <a:ext uri="{FF2B5EF4-FFF2-40B4-BE49-F238E27FC236}">
                <a16:creationId xmlns:a16="http://schemas.microsoft.com/office/drawing/2014/main" id="{A80746DA-B80A-B321-569B-704D498C30D7}"/>
              </a:ext>
            </a:extLst>
          </p:cNvPr>
          <p:cNvSpPr txBox="1"/>
          <p:nvPr/>
        </p:nvSpPr>
        <p:spPr>
          <a:xfrm>
            <a:off x="8846390" y="8734067"/>
            <a:ext cx="8223129" cy="923330"/>
          </a:xfrm>
          <a:prstGeom prst="rect">
            <a:avLst/>
          </a:prstGeom>
          <a:noFill/>
        </p:spPr>
        <p:txBody>
          <a:bodyPr wrap="square">
            <a:spAutoFit/>
          </a:bodyPr>
          <a:lstStyle/>
          <a:p>
            <a:pPr defTabSz="685800"/>
            <a:r>
              <a:rPr lang="en-US" sz="2700" dirty="0">
                <a:solidFill>
                  <a:prstClr val="black"/>
                </a:solidFill>
                <a:latin typeface="Calibri" panose="020F0502020204030204"/>
              </a:rPr>
              <a:t>Blood feeding transmits </a:t>
            </a:r>
          </a:p>
          <a:p>
            <a:pPr defTabSz="685800"/>
            <a:r>
              <a:rPr lang="en-US" sz="2700" i="1" dirty="0" err="1">
                <a:solidFill>
                  <a:prstClr val="black"/>
                </a:solidFill>
                <a:latin typeface="Calibri" panose="020F0502020204030204"/>
              </a:rPr>
              <a:t>Anaplasma</a:t>
            </a:r>
            <a:r>
              <a:rPr lang="en-US" sz="2700" i="1" dirty="0">
                <a:solidFill>
                  <a:prstClr val="black"/>
                </a:solidFill>
                <a:latin typeface="Calibri" panose="020F0502020204030204"/>
              </a:rPr>
              <a:t> </a:t>
            </a:r>
            <a:r>
              <a:rPr lang="en-US" sz="2700" i="1" dirty="0" err="1">
                <a:solidFill>
                  <a:prstClr val="black"/>
                </a:solidFill>
                <a:latin typeface="Calibri" panose="020F0502020204030204"/>
              </a:rPr>
              <a:t>marginale</a:t>
            </a:r>
            <a:r>
              <a:rPr lang="en-US" sz="2700" i="1" dirty="0">
                <a:solidFill>
                  <a:prstClr val="black"/>
                </a:solidFill>
                <a:latin typeface="Calibri" panose="020F0502020204030204"/>
              </a:rPr>
              <a:t> </a:t>
            </a:r>
            <a:r>
              <a:rPr lang="en-US" sz="2700" dirty="0">
                <a:solidFill>
                  <a:prstClr val="black"/>
                </a:solidFill>
                <a:latin typeface="Calibri" panose="020F0502020204030204"/>
              </a:rPr>
              <a:t>directly from host to host</a:t>
            </a:r>
          </a:p>
        </p:txBody>
      </p:sp>
      <p:pic>
        <p:nvPicPr>
          <p:cNvPr id="15" name="Picture 14" descr="A black cow with red marks on it&#10;&#10;Description automatically generated">
            <a:extLst>
              <a:ext uri="{FF2B5EF4-FFF2-40B4-BE49-F238E27FC236}">
                <a16:creationId xmlns:a16="http://schemas.microsoft.com/office/drawing/2014/main" id="{A410F4E0-C4CF-08E0-F5FB-933802E53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8735" y="4744702"/>
            <a:ext cx="5213265" cy="3909950"/>
          </a:xfrm>
          <a:prstGeom prst="rect">
            <a:avLst/>
          </a:prstGeom>
        </p:spPr>
      </p:pic>
      <p:sp>
        <p:nvSpPr>
          <p:cNvPr id="17" name="TextBox 16">
            <a:extLst>
              <a:ext uri="{FF2B5EF4-FFF2-40B4-BE49-F238E27FC236}">
                <a16:creationId xmlns:a16="http://schemas.microsoft.com/office/drawing/2014/main" id="{8022CC74-F280-74AE-19D3-A9A4C25C9DD8}"/>
              </a:ext>
            </a:extLst>
          </p:cNvPr>
          <p:cNvSpPr txBox="1"/>
          <p:nvPr/>
        </p:nvSpPr>
        <p:spPr>
          <a:xfrm>
            <a:off x="2945667" y="2535377"/>
            <a:ext cx="13224549" cy="507831"/>
          </a:xfrm>
          <a:prstGeom prst="rect">
            <a:avLst/>
          </a:prstGeom>
          <a:noFill/>
        </p:spPr>
        <p:txBody>
          <a:bodyPr wrap="square">
            <a:spAutoFit/>
          </a:bodyPr>
          <a:lstStyle/>
          <a:p>
            <a:pPr defTabSz="685800"/>
            <a:r>
              <a:rPr lang="en-US" sz="2700" i="1" dirty="0" err="1">
                <a:solidFill>
                  <a:prstClr val="black"/>
                </a:solidFill>
                <a:latin typeface="Calibri" panose="020F0502020204030204"/>
              </a:rPr>
              <a:t>Anaplasma</a:t>
            </a:r>
            <a:r>
              <a:rPr lang="en-US" sz="2700" i="1" dirty="0">
                <a:solidFill>
                  <a:prstClr val="black"/>
                </a:solidFill>
                <a:latin typeface="Calibri" panose="020F0502020204030204"/>
              </a:rPr>
              <a:t> </a:t>
            </a:r>
            <a:r>
              <a:rPr lang="en-US" sz="2700" i="1" dirty="0" err="1">
                <a:solidFill>
                  <a:prstClr val="black"/>
                </a:solidFill>
                <a:latin typeface="Calibri" panose="020F0502020204030204"/>
              </a:rPr>
              <a:t>marginale</a:t>
            </a:r>
            <a:r>
              <a:rPr lang="en-US" sz="2700" i="1" dirty="0">
                <a:solidFill>
                  <a:prstClr val="black"/>
                </a:solidFill>
                <a:latin typeface="Calibri" panose="020F0502020204030204"/>
              </a:rPr>
              <a:t> </a:t>
            </a:r>
            <a:r>
              <a:rPr lang="en-US" sz="2700" dirty="0">
                <a:solidFill>
                  <a:prstClr val="black"/>
                </a:solidFill>
                <a:latin typeface="Calibri" panose="020F0502020204030204"/>
              </a:rPr>
              <a:t>is endemic to the southeastern and northwestern United States</a:t>
            </a:r>
          </a:p>
        </p:txBody>
      </p:sp>
    </p:spTree>
    <p:extLst>
      <p:ext uri="{BB962C8B-B14F-4D97-AF65-F5344CB8AC3E}">
        <p14:creationId xmlns:p14="http://schemas.microsoft.com/office/powerpoint/2010/main" val="2125774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06871" y="2371947"/>
            <a:ext cx="7514971" cy="5835154"/>
          </a:xfrm>
          <a:custGeom>
            <a:avLst/>
            <a:gdLst/>
            <a:ahLst/>
            <a:cxnLst/>
            <a:rect l="l" t="t" r="r" b="b"/>
            <a:pathLst>
              <a:path w="7514971" h="5835154">
                <a:moveTo>
                  <a:pt x="0" y="0"/>
                </a:moveTo>
                <a:lnTo>
                  <a:pt x="7514971" y="0"/>
                </a:lnTo>
                <a:lnTo>
                  <a:pt x="7514971" y="5835154"/>
                </a:lnTo>
                <a:lnTo>
                  <a:pt x="0" y="5835154"/>
                </a:lnTo>
                <a:lnTo>
                  <a:pt x="0" y="0"/>
                </a:lnTo>
                <a:close/>
              </a:path>
            </a:pathLst>
          </a:custGeom>
          <a:blipFill>
            <a:blip r:embed="rId2"/>
            <a:stretch>
              <a:fillRect/>
            </a:stretch>
          </a:blipFill>
        </p:spPr>
        <p:txBody>
          <a:bodyPr/>
          <a:lstStyle/>
          <a:p>
            <a:endParaRPr lang="en-US"/>
          </a:p>
        </p:txBody>
      </p:sp>
      <p:sp>
        <p:nvSpPr>
          <p:cNvPr id="4" name="Freeform 4"/>
          <p:cNvSpPr/>
          <p:nvPr/>
        </p:nvSpPr>
        <p:spPr>
          <a:xfrm>
            <a:off x="8890067" y="2896638"/>
            <a:ext cx="8509307" cy="4785771"/>
          </a:xfrm>
          <a:custGeom>
            <a:avLst/>
            <a:gdLst/>
            <a:ahLst/>
            <a:cxnLst/>
            <a:rect l="l" t="t" r="r" b="b"/>
            <a:pathLst>
              <a:path w="8509307" h="4785771">
                <a:moveTo>
                  <a:pt x="0" y="0"/>
                </a:moveTo>
                <a:lnTo>
                  <a:pt x="8509307" y="0"/>
                </a:lnTo>
                <a:lnTo>
                  <a:pt x="8509307" y="4785771"/>
                </a:lnTo>
                <a:lnTo>
                  <a:pt x="0" y="4785771"/>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...THE PLAGUE (</a:t>
            </a:r>
            <a:r>
              <a:rPr lang="en-US" sz="3714" spc="742">
                <a:solidFill>
                  <a:srgbClr val="2B2C30"/>
                </a:solidFill>
                <a:latin typeface="Public Sans Bold Italics"/>
              </a:rPr>
              <a:t>VARROA DESTRUCTOR</a:t>
            </a:r>
            <a:r>
              <a:rPr lang="en-US" sz="3714" spc="742">
                <a:solidFill>
                  <a:srgbClr val="2B2C30"/>
                </a:solidFill>
                <a:latin typeface="Public Sans Bold"/>
              </a:rPr>
              <a:t>)</a:t>
            </a:r>
          </a:p>
        </p:txBody>
      </p:sp>
    </p:spTree>
    <p:extLst>
      <p:ext uri="{BB962C8B-B14F-4D97-AF65-F5344CB8AC3E}">
        <p14:creationId xmlns:p14="http://schemas.microsoft.com/office/powerpoint/2010/main" val="2441270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06871" y="2371947"/>
            <a:ext cx="7514971" cy="5835154"/>
          </a:xfrm>
          <a:custGeom>
            <a:avLst/>
            <a:gdLst/>
            <a:ahLst/>
            <a:cxnLst/>
            <a:rect l="l" t="t" r="r" b="b"/>
            <a:pathLst>
              <a:path w="7514971" h="5835154">
                <a:moveTo>
                  <a:pt x="0" y="0"/>
                </a:moveTo>
                <a:lnTo>
                  <a:pt x="7514971" y="0"/>
                </a:lnTo>
                <a:lnTo>
                  <a:pt x="7514971" y="5835154"/>
                </a:lnTo>
                <a:lnTo>
                  <a:pt x="0" y="5835154"/>
                </a:lnTo>
                <a:lnTo>
                  <a:pt x="0" y="0"/>
                </a:lnTo>
                <a:close/>
              </a:path>
            </a:pathLst>
          </a:custGeom>
          <a:blipFill>
            <a:blip r:embed="rId2">
              <a:alphaModFix amt="21999"/>
            </a:blip>
            <a:stretch>
              <a:fillRect/>
            </a:stretch>
          </a:blipFill>
        </p:spPr>
        <p:txBody>
          <a:bodyPr/>
          <a:lstStyle/>
          <a:p>
            <a:endParaRPr lang="en-US"/>
          </a:p>
        </p:txBody>
      </p:sp>
      <p:sp>
        <p:nvSpPr>
          <p:cNvPr id="4" name="Freeform 4"/>
          <p:cNvSpPr/>
          <p:nvPr/>
        </p:nvSpPr>
        <p:spPr>
          <a:xfrm>
            <a:off x="8890067" y="2896638"/>
            <a:ext cx="8509307" cy="4785771"/>
          </a:xfrm>
          <a:custGeom>
            <a:avLst/>
            <a:gdLst/>
            <a:ahLst/>
            <a:cxnLst/>
            <a:rect l="l" t="t" r="r" b="b"/>
            <a:pathLst>
              <a:path w="8509307" h="4785771">
                <a:moveTo>
                  <a:pt x="0" y="0"/>
                </a:moveTo>
                <a:lnTo>
                  <a:pt x="8509307" y="0"/>
                </a:lnTo>
                <a:lnTo>
                  <a:pt x="8509307" y="4785771"/>
                </a:lnTo>
                <a:lnTo>
                  <a:pt x="0" y="4785771"/>
                </a:lnTo>
                <a:lnTo>
                  <a:pt x="0" y="0"/>
                </a:lnTo>
                <a:close/>
              </a:path>
            </a:pathLst>
          </a:custGeom>
          <a:blipFill>
            <a:blip r:embed="rId3">
              <a:alphaModFix amt="21999"/>
            </a:blip>
            <a:stretch>
              <a:fillRect/>
            </a:stretch>
          </a:blipFill>
        </p:spPr>
        <p:txBody>
          <a:bodyPr/>
          <a:lstStyle/>
          <a:p>
            <a:endParaRPr lang="en-US"/>
          </a:p>
        </p:txBody>
      </p:sp>
      <p:sp>
        <p:nvSpPr>
          <p:cNvPr id="5" name="Freeform 5"/>
          <p:cNvSpPr/>
          <p:nvPr/>
        </p:nvSpPr>
        <p:spPr>
          <a:xfrm>
            <a:off x="4342447" y="2371947"/>
            <a:ext cx="10023326" cy="6035037"/>
          </a:xfrm>
          <a:custGeom>
            <a:avLst/>
            <a:gdLst/>
            <a:ahLst/>
            <a:cxnLst/>
            <a:rect l="l" t="t" r="r" b="b"/>
            <a:pathLst>
              <a:path w="10023326" h="6035037">
                <a:moveTo>
                  <a:pt x="0" y="0"/>
                </a:moveTo>
                <a:lnTo>
                  <a:pt x="10023327" y="0"/>
                </a:lnTo>
                <a:lnTo>
                  <a:pt x="10023327" y="6035037"/>
                </a:lnTo>
                <a:lnTo>
                  <a:pt x="0" y="6035037"/>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...THE PLAGUE (</a:t>
            </a:r>
            <a:r>
              <a:rPr lang="en-US" sz="3714" spc="742">
                <a:solidFill>
                  <a:srgbClr val="2B2C30"/>
                </a:solidFill>
                <a:latin typeface="Public Sans Bold Italics"/>
              </a:rPr>
              <a:t>VARROA DESTRUCTOR</a:t>
            </a:r>
            <a:r>
              <a:rPr lang="en-US" sz="3714" spc="742">
                <a:solidFill>
                  <a:srgbClr val="2B2C30"/>
                </a:solidFill>
                <a:latin typeface="Public Sans Bold"/>
              </a:rPr>
              <a:t>)</a:t>
            </a:r>
          </a:p>
        </p:txBody>
      </p:sp>
    </p:spTree>
    <p:extLst>
      <p:ext uri="{BB962C8B-B14F-4D97-AF65-F5344CB8AC3E}">
        <p14:creationId xmlns:p14="http://schemas.microsoft.com/office/powerpoint/2010/main" val="1602100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28700" y="2358688"/>
            <a:ext cx="8302190" cy="5943153"/>
          </a:xfrm>
          <a:custGeom>
            <a:avLst/>
            <a:gdLst/>
            <a:ahLst/>
            <a:cxnLst/>
            <a:rect l="l" t="t" r="r" b="b"/>
            <a:pathLst>
              <a:path w="8302190" h="5943153">
                <a:moveTo>
                  <a:pt x="0" y="0"/>
                </a:moveTo>
                <a:lnTo>
                  <a:pt x="8302190" y="0"/>
                </a:lnTo>
                <a:lnTo>
                  <a:pt x="8302190" y="5943153"/>
                </a:lnTo>
                <a:lnTo>
                  <a:pt x="0" y="5943153"/>
                </a:lnTo>
                <a:lnTo>
                  <a:pt x="0" y="0"/>
                </a:lnTo>
                <a:close/>
              </a:path>
            </a:pathLst>
          </a:custGeom>
          <a:blipFill>
            <a:blip r:embed="rId2"/>
            <a:stretch>
              <a:fillRect/>
            </a:stretch>
          </a:blipFill>
        </p:spPr>
        <p:txBody>
          <a:bodyPr/>
          <a:lstStyle/>
          <a:p>
            <a:endParaRPr lang="en-US"/>
          </a:p>
        </p:txBody>
      </p:sp>
      <p:sp>
        <p:nvSpPr>
          <p:cNvPr id="4" name="Freeform 4"/>
          <p:cNvSpPr/>
          <p:nvPr/>
        </p:nvSpPr>
        <p:spPr>
          <a:xfrm>
            <a:off x="9502803" y="3591645"/>
            <a:ext cx="8060341" cy="6045256"/>
          </a:xfrm>
          <a:custGeom>
            <a:avLst/>
            <a:gdLst/>
            <a:ahLst/>
            <a:cxnLst/>
            <a:rect l="l" t="t" r="r" b="b"/>
            <a:pathLst>
              <a:path w="8060341" h="6045256">
                <a:moveTo>
                  <a:pt x="0" y="0"/>
                </a:moveTo>
                <a:lnTo>
                  <a:pt x="8060342" y="0"/>
                </a:lnTo>
                <a:lnTo>
                  <a:pt x="8060342" y="6045256"/>
                </a:lnTo>
                <a:lnTo>
                  <a:pt x="0" y="6045256"/>
                </a:lnTo>
                <a:lnTo>
                  <a:pt x="0" y="0"/>
                </a:lnTo>
                <a:close/>
              </a:path>
            </a:pathLst>
          </a:custGeom>
          <a:blipFill>
            <a:blip r:embed="rId3"/>
            <a:stretch>
              <a:fillRect/>
            </a:stretch>
          </a:blipFill>
        </p:spPr>
        <p:txBody>
          <a:bodyPr/>
          <a:lstStyle/>
          <a:p>
            <a:endParaRPr lang="en-US"/>
          </a:p>
        </p:txBody>
      </p:sp>
      <p:sp>
        <p:nvSpPr>
          <p:cNvPr id="5" name="Freeform 5"/>
          <p:cNvSpPr/>
          <p:nvPr/>
        </p:nvSpPr>
        <p:spPr>
          <a:xfrm>
            <a:off x="1847313" y="8434768"/>
            <a:ext cx="6173801" cy="1528289"/>
          </a:xfrm>
          <a:custGeom>
            <a:avLst/>
            <a:gdLst/>
            <a:ahLst/>
            <a:cxnLst/>
            <a:rect l="l" t="t" r="r" b="b"/>
            <a:pathLst>
              <a:path w="6173801" h="1528289">
                <a:moveTo>
                  <a:pt x="0" y="0"/>
                </a:moveTo>
                <a:lnTo>
                  <a:pt x="6173801" y="0"/>
                </a:lnTo>
                <a:lnTo>
                  <a:pt x="6173801" y="1528289"/>
                </a:lnTo>
                <a:lnTo>
                  <a:pt x="0" y="1528289"/>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VIRUSES, </a:t>
            </a:r>
            <a:r>
              <a:rPr lang="en-US" sz="3714" spc="742">
                <a:solidFill>
                  <a:srgbClr val="2B2C30"/>
                </a:solidFill>
                <a:latin typeface="Public Sans Bold Italics"/>
              </a:rPr>
              <a:t>VARROA, </a:t>
            </a:r>
            <a:r>
              <a:rPr lang="en-US" sz="3714" spc="742">
                <a:solidFill>
                  <a:srgbClr val="2B2C30"/>
                </a:solidFill>
                <a:latin typeface="Public Sans Bold"/>
              </a:rPr>
              <a:t>AND COLONY COLLAPSE</a:t>
            </a:r>
          </a:p>
        </p:txBody>
      </p:sp>
      <p:sp>
        <p:nvSpPr>
          <p:cNvPr id="8" name="TextBox 8"/>
          <p:cNvSpPr txBox="1"/>
          <p:nvPr/>
        </p:nvSpPr>
        <p:spPr>
          <a:xfrm>
            <a:off x="10282865" y="2852988"/>
            <a:ext cx="6500217" cy="539639"/>
          </a:xfrm>
          <a:prstGeom prst="rect">
            <a:avLst/>
          </a:prstGeom>
        </p:spPr>
        <p:txBody>
          <a:bodyPr lIns="0" tIns="0" rIns="0" bIns="0" rtlCol="0" anchor="t">
            <a:spAutoFit/>
          </a:bodyPr>
          <a:lstStyle/>
          <a:p>
            <a:pPr algn="ctr">
              <a:lnSpc>
                <a:spcPts val="4381"/>
              </a:lnSpc>
              <a:spcBef>
                <a:spcPct val="0"/>
              </a:spcBef>
            </a:pPr>
            <a:r>
              <a:rPr lang="en-US" sz="3129" spc="625">
                <a:solidFill>
                  <a:srgbClr val="2B2C30"/>
                </a:solidFill>
                <a:latin typeface="Public Sans Bold"/>
              </a:rPr>
              <a:t>Parasitic Mite Syndrome</a:t>
            </a:r>
          </a:p>
        </p:txBody>
      </p:sp>
    </p:spTree>
    <p:extLst>
      <p:ext uri="{BB962C8B-B14F-4D97-AF65-F5344CB8AC3E}">
        <p14:creationId xmlns:p14="http://schemas.microsoft.com/office/powerpoint/2010/main" val="3725600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28700" y="2286600"/>
            <a:ext cx="7804483" cy="2856900"/>
          </a:xfrm>
          <a:custGeom>
            <a:avLst/>
            <a:gdLst/>
            <a:ahLst/>
            <a:cxnLst/>
            <a:rect l="l" t="t" r="r" b="b"/>
            <a:pathLst>
              <a:path w="7804483" h="2856900">
                <a:moveTo>
                  <a:pt x="0" y="0"/>
                </a:moveTo>
                <a:lnTo>
                  <a:pt x="7804483" y="0"/>
                </a:lnTo>
                <a:lnTo>
                  <a:pt x="7804483" y="2856900"/>
                </a:lnTo>
                <a:lnTo>
                  <a:pt x="0" y="2856900"/>
                </a:lnTo>
                <a:lnTo>
                  <a:pt x="0" y="0"/>
                </a:lnTo>
                <a:close/>
              </a:path>
            </a:pathLst>
          </a:custGeom>
          <a:blipFill>
            <a:blip r:embed="rId2"/>
            <a:stretch>
              <a:fillRect/>
            </a:stretch>
          </a:blipFill>
        </p:spPr>
        <p:txBody>
          <a:bodyPr/>
          <a:lstStyle/>
          <a:p>
            <a:endParaRPr lang="en-US"/>
          </a:p>
        </p:txBody>
      </p:sp>
      <p:sp>
        <p:nvSpPr>
          <p:cNvPr id="4" name="Freeform 4"/>
          <p:cNvSpPr/>
          <p:nvPr/>
        </p:nvSpPr>
        <p:spPr>
          <a:xfrm>
            <a:off x="1006871" y="5519537"/>
            <a:ext cx="5859867" cy="3509971"/>
          </a:xfrm>
          <a:custGeom>
            <a:avLst/>
            <a:gdLst/>
            <a:ahLst/>
            <a:cxnLst/>
            <a:rect l="l" t="t" r="r" b="b"/>
            <a:pathLst>
              <a:path w="5859867" h="3509971">
                <a:moveTo>
                  <a:pt x="0" y="0"/>
                </a:moveTo>
                <a:lnTo>
                  <a:pt x="5859867" y="0"/>
                </a:lnTo>
                <a:lnTo>
                  <a:pt x="5859867" y="3509971"/>
                </a:lnTo>
                <a:lnTo>
                  <a:pt x="0" y="3509971"/>
                </a:lnTo>
                <a:lnTo>
                  <a:pt x="0" y="0"/>
                </a:lnTo>
                <a:close/>
              </a:path>
            </a:pathLst>
          </a:custGeom>
          <a:blipFill>
            <a:blip r:embed="rId3"/>
            <a:stretch>
              <a:fillRect/>
            </a:stretch>
          </a:blipFill>
        </p:spPr>
        <p:txBody>
          <a:bodyPr/>
          <a:lstStyle/>
          <a:p>
            <a:endParaRPr lang="en-US"/>
          </a:p>
        </p:txBody>
      </p:sp>
      <p:sp>
        <p:nvSpPr>
          <p:cNvPr id="5" name="Freeform 5"/>
          <p:cNvSpPr/>
          <p:nvPr/>
        </p:nvSpPr>
        <p:spPr>
          <a:xfrm>
            <a:off x="9226261" y="2286600"/>
            <a:ext cx="8011210" cy="6870824"/>
          </a:xfrm>
          <a:custGeom>
            <a:avLst/>
            <a:gdLst/>
            <a:ahLst/>
            <a:cxnLst/>
            <a:rect l="l" t="t" r="r" b="b"/>
            <a:pathLst>
              <a:path w="8011210" h="6870824">
                <a:moveTo>
                  <a:pt x="0" y="0"/>
                </a:moveTo>
                <a:lnTo>
                  <a:pt x="8011210" y="0"/>
                </a:lnTo>
                <a:lnTo>
                  <a:pt x="8011210" y="6870824"/>
                </a:lnTo>
                <a:lnTo>
                  <a:pt x="0" y="687082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DETERMINANTS OF ROBBING</a:t>
            </a:r>
          </a:p>
        </p:txBody>
      </p:sp>
    </p:spTree>
    <p:extLst>
      <p:ext uri="{BB962C8B-B14F-4D97-AF65-F5344CB8AC3E}">
        <p14:creationId xmlns:p14="http://schemas.microsoft.com/office/powerpoint/2010/main" val="4196449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28700" y="2883351"/>
            <a:ext cx="16230600" cy="5738091"/>
          </a:xfrm>
          <a:custGeom>
            <a:avLst/>
            <a:gdLst/>
            <a:ahLst/>
            <a:cxnLst/>
            <a:rect l="l" t="t" r="r" b="b"/>
            <a:pathLst>
              <a:path w="16230600" h="5738091">
                <a:moveTo>
                  <a:pt x="0" y="0"/>
                </a:moveTo>
                <a:lnTo>
                  <a:pt x="16230600" y="0"/>
                </a:lnTo>
                <a:lnTo>
                  <a:pt x="16230600" y="5738091"/>
                </a:lnTo>
                <a:lnTo>
                  <a:pt x="0" y="5738091"/>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TRACKING BEES WITH RADAR</a:t>
            </a:r>
          </a:p>
        </p:txBody>
      </p:sp>
    </p:spTree>
    <p:extLst>
      <p:ext uri="{BB962C8B-B14F-4D97-AF65-F5344CB8AC3E}">
        <p14:creationId xmlns:p14="http://schemas.microsoft.com/office/powerpoint/2010/main" val="1896788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3" name="Freeform 3"/>
          <p:cNvSpPr/>
          <p:nvPr/>
        </p:nvSpPr>
        <p:spPr>
          <a:xfrm>
            <a:off x="1006871" y="2378388"/>
            <a:ext cx="16230600" cy="6739980"/>
          </a:xfrm>
          <a:custGeom>
            <a:avLst/>
            <a:gdLst/>
            <a:ahLst/>
            <a:cxnLst/>
            <a:rect l="l" t="t" r="r" b="b"/>
            <a:pathLst>
              <a:path w="16230600" h="6739980">
                <a:moveTo>
                  <a:pt x="0" y="0"/>
                </a:moveTo>
                <a:lnTo>
                  <a:pt x="16230600" y="0"/>
                </a:lnTo>
                <a:lnTo>
                  <a:pt x="16230600" y="6739980"/>
                </a:lnTo>
                <a:lnTo>
                  <a:pt x="0" y="673998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006871" y="942975"/>
            <a:ext cx="16230600" cy="648601"/>
          </a:xfrm>
          <a:prstGeom prst="rect">
            <a:avLst/>
          </a:prstGeom>
        </p:spPr>
        <p:txBody>
          <a:bodyPr lIns="0" tIns="0" rIns="0" bIns="0" rtlCol="0" anchor="t">
            <a:spAutoFit/>
          </a:bodyPr>
          <a:lstStyle/>
          <a:p>
            <a:pPr>
              <a:lnSpc>
                <a:spcPts val="5200"/>
              </a:lnSpc>
              <a:spcBef>
                <a:spcPct val="0"/>
              </a:spcBef>
            </a:pPr>
            <a:r>
              <a:rPr lang="en-US" sz="3714" spc="742">
                <a:solidFill>
                  <a:srgbClr val="2B2C30"/>
                </a:solidFill>
                <a:latin typeface="Public Sans Bold"/>
              </a:rPr>
              <a:t>SPATIOTEMPORAL RISK OF </a:t>
            </a:r>
            <a:r>
              <a:rPr lang="en-US" sz="3714" spc="742">
                <a:solidFill>
                  <a:srgbClr val="2B2C30"/>
                </a:solidFill>
                <a:latin typeface="Public Sans Bold Italics"/>
              </a:rPr>
              <a:t>VARROA</a:t>
            </a:r>
            <a:r>
              <a:rPr lang="en-US" sz="3714" spc="742">
                <a:solidFill>
                  <a:srgbClr val="2B2C30"/>
                </a:solidFill>
                <a:latin typeface="Public Sans Bold"/>
              </a:rPr>
              <a:t> SPREAD</a:t>
            </a:r>
          </a:p>
        </p:txBody>
      </p:sp>
    </p:spTree>
    <p:extLst>
      <p:ext uri="{BB962C8B-B14F-4D97-AF65-F5344CB8AC3E}">
        <p14:creationId xmlns:p14="http://schemas.microsoft.com/office/powerpoint/2010/main" val="3204248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las">
            <a:hlinkClick r:id="" action="ppaction://media"/>
            <a:extLst>
              <a:ext uri="{FF2B5EF4-FFF2-40B4-BE49-F238E27FC236}">
                <a16:creationId xmlns:a16="http://schemas.microsoft.com/office/drawing/2014/main" id="{DAB20544-31D3-07B8-DEFB-B723454238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53600" y="4151810"/>
            <a:ext cx="7049916" cy="3965645"/>
          </a:xfrm>
          <a:prstGeom prst="rect">
            <a:avLst/>
          </a:prstGeom>
        </p:spPr>
      </p:pic>
      <p:sp>
        <p:nvSpPr>
          <p:cNvPr id="5" name="TextBox 3">
            <a:extLst>
              <a:ext uri="{FF2B5EF4-FFF2-40B4-BE49-F238E27FC236}">
                <a16:creationId xmlns:a16="http://schemas.microsoft.com/office/drawing/2014/main" id="{A9E67C49-E5B7-F4DE-5D31-E499718A60EC}"/>
              </a:ext>
            </a:extLst>
          </p:cNvPr>
          <p:cNvSpPr txBox="1"/>
          <p:nvPr/>
        </p:nvSpPr>
        <p:spPr>
          <a:xfrm>
            <a:off x="711200" y="495300"/>
            <a:ext cx="12613031" cy="1299266"/>
          </a:xfrm>
          <a:prstGeom prst="rect">
            <a:avLst/>
          </a:prstGeom>
        </p:spPr>
        <p:txBody>
          <a:bodyPr wrap="square" lIns="0" tIns="0" rIns="0" bIns="0" rtlCol="0" anchor="t">
            <a:spAutoFit/>
          </a:bodyPr>
          <a:lstStyle/>
          <a:p>
            <a:pPr>
              <a:lnSpc>
                <a:spcPts val="11245"/>
              </a:lnSpc>
            </a:pPr>
            <a:r>
              <a:rPr lang="en-US" sz="6600" b="1" spc="43" dirty="0">
                <a:solidFill>
                  <a:srgbClr val="2B2C30"/>
                </a:solidFill>
              </a:rPr>
              <a:t>USDA ARS ATLAS HPC</a:t>
            </a:r>
          </a:p>
        </p:txBody>
      </p:sp>
      <p:sp>
        <p:nvSpPr>
          <p:cNvPr id="7" name="TextBox 6">
            <a:extLst>
              <a:ext uri="{FF2B5EF4-FFF2-40B4-BE49-F238E27FC236}">
                <a16:creationId xmlns:a16="http://schemas.microsoft.com/office/drawing/2014/main" id="{92248C60-8B6B-0507-E967-2C3B4FA398FF}"/>
              </a:ext>
            </a:extLst>
          </p:cNvPr>
          <p:cNvSpPr txBox="1"/>
          <p:nvPr/>
        </p:nvSpPr>
        <p:spPr>
          <a:xfrm>
            <a:off x="711200" y="2418823"/>
            <a:ext cx="8001000" cy="4462760"/>
          </a:xfrm>
          <a:prstGeom prst="rect">
            <a:avLst/>
          </a:prstGeom>
          <a:noFill/>
        </p:spPr>
        <p:txBody>
          <a:bodyPr wrap="square">
            <a:spAutoFit/>
          </a:bodyPr>
          <a:lstStyle/>
          <a:p>
            <a:pPr marL="457200" indent="-457200" algn="l">
              <a:spcAft>
                <a:spcPts val="1200"/>
              </a:spcAft>
              <a:buFont typeface="Wingdings" panose="05000000000000000000" pitchFamily="2" charset="2"/>
              <a:buChar char="Ø"/>
            </a:pPr>
            <a:r>
              <a:rPr lang="en-US" sz="2800" b="0" i="0" dirty="0">
                <a:solidFill>
                  <a:srgbClr val="585858"/>
                </a:solidFill>
                <a:effectLst/>
              </a:rPr>
              <a:t>Powering research advances in biocomputing, epidemiology, and geospatial technology</a:t>
            </a:r>
          </a:p>
          <a:p>
            <a:pPr marL="457200" indent="-457200" algn="l">
              <a:spcAft>
                <a:spcPts val="1200"/>
              </a:spcAft>
              <a:buFont typeface="Wingdings" panose="05000000000000000000" pitchFamily="2" charset="2"/>
              <a:buChar char="Ø"/>
            </a:pPr>
            <a:r>
              <a:rPr lang="en-US" sz="2800" b="0" i="0" dirty="0">
                <a:solidFill>
                  <a:srgbClr val="585858"/>
                </a:solidFill>
                <a:effectLst/>
              </a:rPr>
              <a:t>Online in 2020</a:t>
            </a:r>
          </a:p>
          <a:p>
            <a:pPr marL="457200" indent="-457200" algn="l">
              <a:spcAft>
                <a:spcPts val="1200"/>
              </a:spcAft>
              <a:buFont typeface="Wingdings" panose="05000000000000000000" pitchFamily="2" charset="2"/>
              <a:buChar char="Ø"/>
            </a:pPr>
            <a:r>
              <a:rPr lang="en-US" sz="2800" b="0" i="0" dirty="0">
                <a:solidFill>
                  <a:srgbClr val="585858"/>
                </a:solidFill>
                <a:effectLst/>
              </a:rPr>
              <a:t>Cray CS500 Linux cluster</a:t>
            </a:r>
          </a:p>
          <a:p>
            <a:pPr marL="457200" indent="-457200" algn="l">
              <a:spcAft>
                <a:spcPts val="1200"/>
              </a:spcAft>
              <a:buFont typeface="Wingdings" panose="05000000000000000000" pitchFamily="2" charset="2"/>
              <a:buChar char="Ø"/>
            </a:pPr>
            <a:r>
              <a:rPr lang="en-US" sz="2800" b="0" i="0" dirty="0">
                <a:solidFill>
                  <a:srgbClr val="585858"/>
                </a:solidFill>
                <a:effectLst/>
              </a:rPr>
              <a:t>23,040 logical cores</a:t>
            </a:r>
          </a:p>
          <a:p>
            <a:pPr marL="457200" indent="-457200" algn="l">
              <a:spcAft>
                <a:spcPts val="1200"/>
              </a:spcAft>
              <a:buFont typeface="Wingdings" panose="05000000000000000000" pitchFamily="2" charset="2"/>
              <a:buChar char="Ø"/>
            </a:pPr>
            <a:r>
              <a:rPr lang="en-US" sz="2800" b="0" i="0" dirty="0">
                <a:solidFill>
                  <a:srgbClr val="585858"/>
                </a:solidFill>
                <a:effectLst/>
              </a:rPr>
              <a:t>101 terabytes of total RAM</a:t>
            </a:r>
            <a:endParaRPr lang="en-US" sz="2800" dirty="0">
              <a:solidFill>
                <a:srgbClr val="585858"/>
              </a:solidFill>
            </a:endParaRPr>
          </a:p>
          <a:p>
            <a:pPr marL="457200" indent="-457200" algn="l">
              <a:spcAft>
                <a:spcPts val="1200"/>
              </a:spcAft>
              <a:buFont typeface="Wingdings" panose="05000000000000000000" pitchFamily="2" charset="2"/>
              <a:buChar char="Ø"/>
            </a:pPr>
            <a:r>
              <a:rPr lang="en-US" sz="2800" b="0" i="0" dirty="0">
                <a:solidFill>
                  <a:srgbClr val="585858"/>
                </a:solidFill>
                <a:effectLst/>
              </a:rPr>
              <a:t>8 NVIDIA V100 GPUs</a:t>
            </a:r>
          </a:p>
          <a:p>
            <a:pPr marL="457200" indent="-457200" algn="l">
              <a:spcAft>
                <a:spcPts val="1200"/>
              </a:spcAft>
              <a:buFont typeface="Wingdings" panose="05000000000000000000" pitchFamily="2" charset="2"/>
              <a:buChar char="Ø"/>
            </a:pPr>
            <a:r>
              <a:rPr lang="en-US" sz="2800" b="0" i="0" dirty="0">
                <a:solidFill>
                  <a:srgbClr val="585858"/>
                </a:solidFill>
                <a:effectLst/>
              </a:rPr>
              <a:t>peak performance of 565 </a:t>
            </a:r>
            <a:r>
              <a:rPr lang="en-US" sz="2800" b="0" i="0" dirty="0" err="1">
                <a:solidFill>
                  <a:srgbClr val="585858"/>
                </a:solidFill>
                <a:effectLst/>
              </a:rPr>
              <a:t>TeraFLOPS</a:t>
            </a:r>
            <a:r>
              <a:rPr lang="en-US" sz="2800" b="0" i="0" dirty="0">
                <a:solidFill>
                  <a:srgbClr val="585858"/>
                </a:solidFill>
                <a:effectLst/>
              </a:rPr>
              <a:t>.</a:t>
            </a:r>
          </a:p>
        </p:txBody>
      </p:sp>
      <p:grpSp>
        <p:nvGrpSpPr>
          <p:cNvPr id="8" name="Group 3">
            <a:extLst>
              <a:ext uri="{FF2B5EF4-FFF2-40B4-BE49-F238E27FC236}">
                <a16:creationId xmlns:a16="http://schemas.microsoft.com/office/drawing/2014/main" id="{A787AB4E-6F8F-9AEF-5481-5F45C9BA4435}"/>
              </a:ext>
            </a:extLst>
          </p:cNvPr>
          <p:cNvGrpSpPr/>
          <p:nvPr/>
        </p:nvGrpSpPr>
        <p:grpSpPr>
          <a:xfrm>
            <a:off x="-21818" y="8724900"/>
            <a:ext cx="18288000" cy="1591056"/>
            <a:chOff x="0" y="0"/>
            <a:chExt cx="4816593" cy="777084"/>
          </a:xfrm>
        </p:grpSpPr>
        <p:sp>
          <p:nvSpPr>
            <p:cNvPr id="9" name="Freeform 4">
              <a:extLst>
                <a:ext uri="{FF2B5EF4-FFF2-40B4-BE49-F238E27FC236}">
                  <a16:creationId xmlns:a16="http://schemas.microsoft.com/office/drawing/2014/main" id="{59629B23-2842-C6A5-2DB8-776BEF57F555}"/>
                </a:ext>
              </a:extLst>
            </p:cNvPr>
            <p:cNvSpPr/>
            <p:nvPr/>
          </p:nvSpPr>
          <p:spPr>
            <a:xfrm>
              <a:off x="0" y="0"/>
              <a:ext cx="4816592" cy="777084"/>
            </a:xfrm>
            <a:custGeom>
              <a:avLst/>
              <a:gdLst/>
              <a:ahLst/>
              <a:cxnLst/>
              <a:rect l="l" t="t" r="r" b="b"/>
              <a:pathLst>
                <a:path w="4816592" h="777084">
                  <a:moveTo>
                    <a:pt x="0" y="0"/>
                  </a:moveTo>
                  <a:lnTo>
                    <a:pt x="4816592" y="0"/>
                  </a:lnTo>
                  <a:lnTo>
                    <a:pt x="4816592" y="777084"/>
                  </a:lnTo>
                  <a:lnTo>
                    <a:pt x="0" y="777084"/>
                  </a:lnTo>
                  <a:close/>
                </a:path>
              </a:pathLst>
            </a:custGeom>
            <a:solidFill>
              <a:srgbClr val="5D1725"/>
            </a:solidFill>
          </p:spPr>
          <p:txBody>
            <a:bodyPr/>
            <a:lstStyle/>
            <a:p>
              <a:endParaRPr lang="en-US"/>
            </a:p>
          </p:txBody>
        </p:sp>
        <p:sp>
          <p:nvSpPr>
            <p:cNvPr id="10" name="TextBox 5">
              <a:extLst>
                <a:ext uri="{FF2B5EF4-FFF2-40B4-BE49-F238E27FC236}">
                  <a16:creationId xmlns:a16="http://schemas.microsoft.com/office/drawing/2014/main" id="{1BB55F82-66E5-9EF6-9AD7-5BCCD2346822}"/>
                </a:ext>
              </a:extLst>
            </p:cNvPr>
            <p:cNvSpPr txBox="1"/>
            <p:nvPr/>
          </p:nvSpPr>
          <p:spPr>
            <a:xfrm>
              <a:off x="0" y="-38100"/>
              <a:ext cx="4816593" cy="815184"/>
            </a:xfrm>
            <a:prstGeom prst="rect">
              <a:avLst/>
            </a:prstGeom>
          </p:spPr>
          <p:txBody>
            <a:bodyPr lIns="50800" tIns="50800" rIns="50800" bIns="50800" rtlCol="0" anchor="ctr"/>
            <a:lstStyle/>
            <a:p>
              <a:pPr algn="ctr">
                <a:lnSpc>
                  <a:spcPts val="2659"/>
                </a:lnSpc>
                <a:spcBef>
                  <a:spcPct val="0"/>
                </a:spcBef>
              </a:pPr>
              <a:endParaRPr/>
            </a:p>
          </p:txBody>
        </p:sp>
      </p:grpSp>
      <p:pic>
        <p:nvPicPr>
          <p:cNvPr id="12" name="Picture 11">
            <a:extLst>
              <a:ext uri="{FF2B5EF4-FFF2-40B4-BE49-F238E27FC236}">
                <a16:creationId xmlns:a16="http://schemas.microsoft.com/office/drawing/2014/main" id="{C2CDCDD2-8744-BD03-A346-93BC7BA4A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9105900"/>
            <a:ext cx="5867400" cy="818243"/>
          </a:xfrm>
          <a:prstGeom prst="rect">
            <a:avLst/>
          </a:prstGeom>
        </p:spPr>
      </p:pic>
      <p:pic>
        <p:nvPicPr>
          <p:cNvPr id="14" name="Picture 13">
            <a:extLst>
              <a:ext uri="{FF2B5EF4-FFF2-40B4-BE49-F238E27FC236}">
                <a16:creationId xmlns:a16="http://schemas.microsoft.com/office/drawing/2014/main" id="{AD0EF878-2C8F-7863-8CD3-F9A3755E0A6D}"/>
              </a:ext>
            </a:extLst>
          </p:cNvPr>
          <p:cNvPicPr>
            <a:picLocks noChangeAspect="1"/>
          </p:cNvPicPr>
          <p:nvPr/>
        </p:nvPicPr>
        <p:blipFill>
          <a:blip r:embed="rId6"/>
          <a:stretch>
            <a:fillRect/>
          </a:stretch>
        </p:blipFill>
        <p:spPr>
          <a:xfrm>
            <a:off x="10576522" y="925767"/>
            <a:ext cx="5404071" cy="2796470"/>
          </a:xfrm>
          <a:prstGeom prst="rect">
            <a:avLst/>
          </a:prstGeom>
        </p:spPr>
      </p:pic>
    </p:spTree>
    <p:extLst>
      <p:ext uri="{BB962C8B-B14F-4D97-AF65-F5344CB8AC3E}">
        <p14:creationId xmlns:p14="http://schemas.microsoft.com/office/powerpoint/2010/main" val="16565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4BE89F2-7970-F516-7083-3230CD9C50EE}"/>
              </a:ext>
            </a:extLst>
          </p:cNvPr>
          <p:cNvGraphicFramePr/>
          <p:nvPr>
            <p:extLst>
              <p:ext uri="{D42A27DB-BD31-4B8C-83A1-F6EECF244321}">
                <p14:modId xmlns:p14="http://schemas.microsoft.com/office/powerpoint/2010/main" val="134802781"/>
              </p:ext>
            </p:extLst>
          </p:nvPr>
        </p:nvGraphicFramePr>
        <p:xfrm>
          <a:off x="2781299" y="717139"/>
          <a:ext cx="12725401" cy="914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USDA ARS logo - Vegetable Growers News">
            <a:extLst>
              <a:ext uri="{FF2B5EF4-FFF2-40B4-BE49-F238E27FC236}">
                <a16:creationId xmlns:a16="http://schemas.microsoft.com/office/drawing/2014/main" id="{52521B11-6FF7-4E7D-46FA-2324C25C1A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91459" y="4540660"/>
            <a:ext cx="2352675" cy="748479"/>
          </a:xfrm>
          <a:prstGeom prst="rect">
            <a:avLst/>
          </a:prstGeom>
          <a:solidFill>
            <a:schemeClr val="bg1"/>
          </a:solidFill>
        </p:spPr>
      </p:pic>
      <p:pic>
        <p:nvPicPr>
          <p:cNvPr id="3082" name="Picture 10">
            <a:extLst>
              <a:ext uri="{FF2B5EF4-FFF2-40B4-BE49-F238E27FC236}">
                <a16:creationId xmlns:a16="http://schemas.microsoft.com/office/drawing/2014/main" id="{95044E2B-8733-1031-DE3A-D3AE52ED18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3390" y="5289139"/>
            <a:ext cx="1928812" cy="96701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3">
            <a:extLst>
              <a:ext uri="{FF2B5EF4-FFF2-40B4-BE49-F238E27FC236}">
                <a16:creationId xmlns:a16="http://schemas.microsoft.com/office/drawing/2014/main" id="{4578BA07-AAE0-36BE-1D2A-3C7138A1E3F1}"/>
              </a:ext>
            </a:extLst>
          </p:cNvPr>
          <p:cNvSpPr/>
          <p:nvPr/>
        </p:nvSpPr>
        <p:spPr>
          <a:xfrm>
            <a:off x="14630400" y="6661769"/>
            <a:ext cx="3352800" cy="3579511"/>
          </a:xfrm>
          <a:prstGeom prst="flowChartConnector">
            <a:avLst/>
          </a:prstGeom>
          <a:blipFill>
            <a:blip r:embed="rId9"/>
            <a:stretch>
              <a:fillRect/>
            </a:stretch>
          </a:blipFill>
        </p:spPr>
        <p:txBody>
          <a:bodyPr/>
          <a:lstStyle/>
          <a:p>
            <a:endParaRPr lang="en-US"/>
          </a:p>
        </p:txBody>
      </p:sp>
      <p:pic>
        <p:nvPicPr>
          <p:cNvPr id="3084" name="Picture 12" descr="News Story | HPC²">
            <a:extLst>
              <a:ext uri="{FF2B5EF4-FFF2-40B4-BE49-F238E27FC236}">
                <a16:creationId xmlns:a16="http://schemas.microsoft.com/office/drawing/2014/main" id="{CA09AD3B-80E0-C93C-020A-F778A5D05DC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9655" y="7334872"/>
            <a:ext cx="3733797" cy="271633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3DC12D-D773-353E-3101-E1C10DA8CFF1}"/>
              </a:ext>
            </a:extLst>
          </p:cNvPr>
          <p:cNvPicPr>
            <a:picLocks noChangeAspect="1"/>
          </p:cNvPicPr>
          <p:nvPr/>
        </p:nvPicPr>
        <p:blipFill rotWithShape="1">
          <a:blip r:embed="rId11"/>
          <a:srcRect r="75714"/>
          <a:stretch/>
        </p:blipFill>
        <p:spPr>
          <a:xfrm>
            <a:off x="304799" y="329378"/>
            <a:ext cx="3498920" cy="2712659"/>
          </a:xfrm>
          <a:prstGeom prst="flowChartConnector">
            <a:avLst/>
          </a:prstGeom>
        </p:spPr>
      </p:pic>
      <p:pic>
        <p:nvPicPr>
          <p:cNvPr id="8" name="Picture 7">
            <a:extLst>
              <a:ext uri="{FF2B5EF4-FFF2-40B4-BE49-F238E27FC236}">
                <a16:creationId xmlns:a16="http://schemas.microsoft.com/office/drawing/2014/main" id="{459D5E7E-BC98-AE02-2B8A-E1D4490465EE}"/>
              </a:ext>
            </a:extLst>
          </p:cNvPr>
          <p:cNvPicPr>
            <a:picLocks noChangeAspect="1"/>
          </p:cNvPicPr>
          <p:nvPr/>
        </p:nvPicPr>
        <p:blipFill>
          <a:blip r:embed="rId12"/>
          <a:stretch>
            <a:fillRect/>
          </a:stretch>
        </p:blipFill>
        <p:spPr>
          <a:xfrm>
            <a:off x="12975055" y="336998"/>
            <a:ext cx="5063289" cy="1905000"/>
          </a:xfrm>
          <a:prstGeom prst="flowChartConnector">
            <a:avLst/>
          </a:prstGeom>
        </p:spPr>
      </p:pic>
    </p:spTree>
    <p:extLst>
      <p:ext uri="{BB962C8B-B14F-4D97-AF65-F5344CB8AC3E}">
        <p14:creationId xmlns:p14="http://schemas.microsoft.com/office/powerpoint/2010/main" val="578901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FAC13DE-CEFD-41BA-7964-233E8220E31B}"/>
              </a:ext>
            </a:extLst>
          </p:cNvPr>
          <p:cNvPicPr>
            <a:picLocks noChangeAspect="1"/>
          </p:cNvPicPr>
          <p:nvPr/>
        </p:nvPicPr>
        <p:blipFill>
          <a:blip r:embed="rId2"/>
          <a:stretch>
            <a:fillRect/>
          </a:stretch>
        </p:blipFill>
        <p:spPr>
          <a:xfrm>
            <a:off x="1802579" y="5545"/>
            <a:ext cx="8941621" cy="4528355"/>
          </a:xfrm>
          <a:prstGeom prst="rect">
            <a:avLst/>
          </a:prstGeom>
        </p:spPr>
      </p:pic>
      <p:pic>
        <p:nvPicPr>
          <p:cNvPr id="3" name="Picture 2">
            <a:extLst>
              <a:ext uri="{FF2B5EF4-FFF2-40B4-BE49-F238E27FC236}">
                <a16:creationId xmlns:a16="http://schemas.microsoft.com/office/drawing/2014/main" id="{7DF13B4B-14A0-BD33-A5E6-2B4510133925}"/>
              </a:ext>
            </a:extLst>
          </p:cNvPr>
          <p:cNvPicPr>
            <a:picLocks noChangeAspect="1"/>
          </p:cNvPicPr>
          <p:nvPr/>
        </p:nvPicPr>
        <p:blipFill>
          <a:blip r:embed="rId3"/>
          <a:stretch>
            <a:fillRect/>
          </a:stretch>
        </p:blipFill>
        <p:spPr>
          <a:xfrm>
            <a:off x="12637321" y="4569041"/>
            <a:ext cx="3745679" cy="3745679"/>
          </a:xfrm>
          <a:prstGeom prst="rect">
            <a:avLst/>
          </a:prstGeom>
        </p:spPr>
      </p:pic>
      <p:grpSp>
        <p:nvGrpSpPr>
          <p:cNvPr id="4" name="Group 3">
            <a:extLst>
              <a:ext uri="{FF2B5EF4-FFF2-40B4-BE49-F238E27FC236}">
                <a16:creationId xmlns:a16="http://schemas.microsoft.com/office/drawing/2014/main" id="{57943264-8A3B-D6F2-ED35-E0C53AE8F52E}"/>
              </a:ext>
            </a:extLst>
          </p:cNvPr>
          <p:cNvGrpSpPr/>
          <p:nvPr/>
        </p:nvGrpSpPr>
        <p:grpSpPr>
          <a:xfrm>
            <a:off x="-21818" y="8724900"/>
            <a:ext cx="18288000" cy="1591056"/>
            <a:chOff x="0" y="0"/>
            <a:chExt cx="4816593" cy="777084"/>
          </a:xfrm>
        </p:grpSpPr>
        <p:sp>
          <p:nvSpPr>
            <p:cNvPr id="5" name="Freeform 4">
              <a:extLst>
                <a:ext uri="{FF2B5EF4-FFF2-40B4-BE49-F238E27FC236}">
                  <a16:creationId xmlns:a16="http://schemas.microsoft.com/office/drawing/2014/main" id="{C8923FE8-4EAF-D35E-BF41-3241CF877F26}"/>
                </a:ext>
              </a:extLst>
            </p:cNvPr>
            <p:cNvSpPr/>
            <p:nvPr/>
          </p:nvSpPr>
          <p:spPr>
            <a:xfrm>
              <a:off x="0" y="0"/>
              <a:ext cx="4816592" cy="777084"/>
            </a:xfrm>
            <a:custGeom>
              <a:avLst/>
              <a:gdLst/>
              <a:ahLst/>
              <a:cxnLst/>
              <a:rect l="l" t="t" r="r" b="b"/>
              <a:pathLst>
                <a:path w="4816592" h="777084">
                  <a:moveTo>
                    <a:pt x="0" y="0"/>
                  </a:moveTo>
                  <a:lnTo>
                    <a:pt x="4816592" y="0"/>
                  </a:lnTo>
                  <a:lnTo>
                    <a:pt x="4816592" y="777084"/>
                  </a:lnTo>
                  <a:lnTo>
                    <a:pt x="0" y="777084"/>
                  </a:lnTo>
                  <a:close/>
                </a:path>
              </a:pathLst>
            </a:custGeom>
            <a:solidFill>
              <a:srgbClr val="5D1725"/>
            </a:solidFill>
          </p:spPr>
          <p:txBody>
            <a:bodyPr/>
            <a:lstStyle/>
            <a:p>
              <a:endParaRPr lang="en-US"/>
            </a:p>
          </p:txBody>
        </p:sp>
        <p:sp>
          <p:nvSpPr>
            <p:cNvPr id="6" name="TextBox 5">
              <a:extLst>
                <a:ext uri="{FF2B5EF4-FFF2-40B4-BE49-F238E27FC236}">
                  <a16:creationId xmlns:a16="http://schemas.microsoft.com/office/drawing/2014/main" id="{4F71845C-BC4C-9BA4-A4F2-392480ECE9EF}"/>
                </a:ext>
              </a:extLst>
            </p:cNvPr>
            <p:cNvSpPr txBox="1"/>
            <p:nvPr/>
          </p:nvSpPr>
          <p:spPr>
            <a:xfrm>
              <a:off x="0" y="-38100"/>
              <a:ext cx="4816593" cy="815184"/>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8">
            <a:extLst>
              <a:ext uri="{FF2B5EF4-FFF2-40B4-BE49-F238E27FC236}">
                <a16:creationId xmlns:a16="http://schemas.microsoft.com/office/drawing/2014/main" id="{360B42DD-1B47-D608-01D2-6E4162CAB6F0}"/>
              </a:ext>
            </a:extLst>
          </p:cNvPr>
          <p:cNvPicPr>
            <a:picLocks noChangeAspect="1"/>
          </p:cNvPicPr>
          <p:nvPr/>
        </p:nvPicPr>
        <p:blipFill>
          <a:blip r:embed="rId4"/>
          <a:stretch>
            <a:fillRect/>
          </a:stretch>
        </p:blipFill>
        <p:spPr>
          <a:xfrm>
            <a:off x="1905000" y="4718856"/>
            <a:ext cx="10439400" cy="3745679"/>
          </a:xfrm>
          <a:prstGeom prst="rect">
            <a:avLst/>
          </a:prstGeom>
        </p:spPr>
      </p:pic>
      <p:pic>
        <p:nvPicPr>
          <p:cNvPr id="1028" name="Picture 4" descr="USDA ARS logo - Vegetable Growers News">
            <a:extLst>
              <a:ext uri="{FF2B5EF4-FFF2-40B4-BE49-F238E27FC236}">
                <a16:creationId xmlns:a16="http://schemas.microsoft.com/office/drawing/2014/main" id="{FDB52B09-380C-E5D9-371C-D6355D5515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87200" y="1555487"/>
            <a:ext cx="5562600" cy="176968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3">
            <a:extLst>
              <a:ext uri="{FF2B5EF4-FFF2-40B4-BE49-F238E27FC236}">
                <a16:creationId xmlns:a16="http://schemas.microsoft.com/office/drawing/2014/main" id="{C3F6C8DD-630C-E98B-840F-B1625057D704}"/>
              </a:ext>
            </a:extLst>
          </p:cNvPr>
          <p:cNvGrpSpPr/>
          <p:nvPr/>
        </p:nvGrpSpPr>
        <p:grpSpPr>
          <a:xfrm>
            <a:off x="-21818" y="8724900"/>
            <a:ext cx="18288000" cy="1591056"/>
            <a:chOff x="0" y="0"/>
            <a:chExt cx="4816593" cy="777084"/>
          </a:xfrm>
        </p:grpSpPr>
        <p:sp>
          <p:nvSpPr>
            <p:cNvPr id="12" name="Freeform 4">
              <a:extLst>
                <a:ext uri="{FF2B5EF4-FFF2-40B4-BE49-F238E27FC236}">
                  <a16:creationId xmlns:a16="http://schemas.microsoft.com/office/drawing/2014/main" id="{AF88C22E-EB0E-6501-05E8-677BE89D77BF}"/>
                </a:ext>
              </a:extLst>
            </p:cNvPr>
            <p:cNvSpPr/>
            <p:nvPr/>
          </p:nvSpPr>
          <p:spPr>
            <a:xfrm>
              <a:off x="0" y="0"/>
              <a:ext cx="4816592" cy="777084"/>
            </a:xfrm>
            <a:custGeom>
              <a:avLst/>
              <a:gdLst/>
              <a:ahLst/>
              <a:cxnLst/>
              <a:rect l="l" t="t" r="r" b="b"/>
              <a:pathLst>
                <a:path w="4816592" h="777084">
                  <a:moveTo>
                    <a:pt x="0" y="0"/>
                  </a:moveTo>
                  <a:lnTo>
                    <a:pt x="4816592" y="0"/>
                  </a:lnTo>
                  <a:lnTo>
                    <a:pt x="4816592" y="777084"/>
                  </a:lnTo>
                  <a:lnTo>
                    <a:pt x="0" y="777084"/>
                  </a:lnTo>
                  <a:close/>
                </a:path>
              </a:pathLst>
            </a:custGeom>
            <a:solidFill>
              <a:srgbClr val="5D1725"/>
            </a:solidFill>
          </p:spPr>
          <p:txBody>
            <a:bodyPr/>
            <a:lstStyle/>
            <a:p>
              <a:endParaRPr lang="en-US"/>
            </a:p>
          </p:txBody>
        </p:sp>
        <p:sp>
          <p:nvSpPr>
            <p:cNvPr id="13" name="TextBox 5">
              <a:extLst>
                <a:ext uri="{FF2B5EF4-FFF2-40B4-BE49-F238E27FC236}">
                  <a16:creationId xmlns:a16="http://schemas.microsoft.com/office/drawing/2014/main" id="{83451C0C-58AF-A49B-682E-33D30F986464}"/>
                </a:ext>
              </a:extLst>
            </p:cNvPr>
            <p:cNvSpPr txBox="1"/>
            <p:nvPr/>
          </p:nvSpPr>
          <p:spPr>
            <a:xfrm>
              <a:off x="0" y="-38100"/>
              <a:ext cx="4816593" cy="815184"/>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6">
            <a:extLst>
              <a:ext uri="{FF2B5EF4-FFF2-40B4-BE49-F238E27FC236}">
                <a16:creationId xmlns:a16="http://schemas.microsoft.com/office/drawing/2014/main" id="{BFE1BD57-CE9D-77D4-C87D-AD56EA07D186}"/>
              </a:ext>
            </a:extLst>
          </p:cNvPr>
          <p:cNvSpPr/>
          <p:nvPr/>
        </p:nvSpPr>
        <p:spPr>
          <a:xfrm>
            <a:off x="161925" y="9284466"/>
            <a:ext cx="4600755" cy="625020"/>
          </a:xfrm>
          <a:custGeom>
            <a:avLst/>
            <a:gdLst/>
            <a:ahLst/>
            <a:cxnLst/>
            <a:rect l="l" t="t" r="r" b="b"/>
            <a:pathLst>
              <a:path w="5734400" h="764555">
                <a:moveTo>
                  <a:pt x="0" y="0"/>
                </a:moveTo>
                <a:lnTo>
                  <a:pt x="5734401" y="0"/>
                </a:lnTo>
                <a:lnTo>
                  <a:pt x="5734401" y="764554"/>
                </a:lnTo>
                <a:lnTo>
                  <a:pt x="0" y="764554"/>
                </a:lnTo>
                <a:lnTo>
                  <a:pt x="0" y="0"/>
                </a:lnTo>
                <a:close/>
              </a:path>
            </a:pathLst>
          </a:custGeom>
          <a:blipFill>
            <a:blip r:embed="rId6"/>
            <a:stretch>
              <a:fillRect t="-2298" b="-2298"/>
            </a:stretch>
          </a:blipFill>
        </p:spPr>
        <p:txBody>
          <a:bodyPr/>
          <a:lstStyle/>
          <a:p>
            <a:endParaRPr lang="en-US"/>
          </a:p>
        </p:txBody>
      </p:sp>
      <p:pic>
        <p:nvPicPr>
          <p:cNvPr id="15" name="Picture 14">
            <a:extLst>
              <a:ext uri="{FF2B5EF4-FFF2-40B4-BE49-F238E27FC236}">
                <a16:creationId xmlns:a16="http://schemas.microsoft.com/office/drawing/2014/main" id="{33FBC8AE-863A-E1A2-C0F8-BF4F1BB305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53490" y="9194875"/>
            <a:ext cx="4741607" cy="658502"/>
          </a:xfrm>
          <a:prstGeom prst="rect">
            <a:avLst/>
          </a:prstGeom>
        </p:spPr>
      </p:pic>
      <p:pic>
        <p:nvPicPr>
          <p:cNvPr id="16" name="Picture 15">
            <a:extLst>
              <a:ext uri="{FF2B5EF4-FFF2-40B4-BE49-F238E27FC236}">
                <a16:creationId xmlns:a16="http://schemas.microsoft.com/office/drawing/2014/main" id="{406277D1-B09C-431F-415B-1038BAB1E5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6914" y="9204160"/>
            <a:ext cx="4884187" cy="681129"/>
          </a:xfrm>
          <a:prstGeom prst="rect">
            <a:avLst/>
          </a:prstGeom>
        </p:spPr>
      </p:pic>
      <p:pic>
        <p:nvPicPr>
          <p:cNvPr id="17" name="Picture 16">
            <a:extLst>
              <a:ext uri="{FF2B5EF4-FFF2-40B4-BE49-F238E27FC236}">
                <a16:creationId xmlns:a16="http://schemas.microsoft.com/office/drawing/2014/main" id="{9AB736AA-B064-B692-423D-4741DE4523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01823" y="9100927"/>
            <a:ext cx="2924252" cy="798168"/>
          </a:xfrm>
          <a:prstGeom prst="rect">
            <a:avLst/>
          </a:prstGeom>
        </p:spPr>
      </p:pic>
      <p:sp>
        <p:nvSpPr>
          <p:cNvPr id="18" name="TextBox 4">
            <a:extLst>
              <a:ext uri="{FF2B5EF4-FFF2-40B4-BE49-F238E27FC236}">
                <a16:creationId xmlns:a16="http://schemas.microsoft.com/office/drawing/2014/main" id="{68FB74F5-7F54-F7B0-96B6-4FCDFB882A01}"/>
              </a:ext>
            </a:extLst>
          </p:cNvPr>
          <p:cNvSpPr txBox="1"/>
          <p:nvPr/>
        </p:nvSpPr>
        <p:spPr>
          <a:xfrm>
            <a:off x="1968709" y="401711"/>
            <a:ext cx="6248400" cy="1804468"/>
          </a:xfrm>
          <a:prstGeom prst="rect">
            <a:avLst/>
          </a:prstGeom>
        </p:spPr>
        <p:txBody>
          <a:bodyPr wrap="square" lIns="0" tIns="0" rIns="0" bIns="0" rtlCol="0" anchor="t">
            <a:spAutoFit/>
          </a:bodyPr>
          <a:lstStyle/>
          <a:p>
            <a:pPr>
              <a:lnSpc>
                <a:spcPct val="114000"/>
              </a:lnSpc>
            </a:pPr>
            <a:r>
              <a:rPr lang="en-US" sz="2400" b="1" dirty="0">
                <a:solidFill>
                  <a:srgbClr val="2B2C30"/>
                </a:solidFill>
              </a:rPr>
              <a:t>Kristine Evans, PhD </a:t>
            </a:r>
          </a:p>
          <a:p>
            <a:pPr>
              <a:lnSpc>
                <a:spcPct val="114000"/>
              </a:lnSpc>
            </a:pPr>
            <a:r>
              <a:rPr lang="en-US" sz="2000" dirty="0">
                <a:solidFill>
                  <a:srgbClr val="2B2C30"/>
                </a:solidFill>
              </a:rPr>
              <a:t>Associate Professor, Wildlife, Fisheries and Aquaculture</a:t>
            </a:r>
          </a:p>
          <a:p>
            <a:pPr>
              <a:lnSpc>
                <a:spcPct val="114000"/>
              </a:lnSpc>
            </a:pPr>
            <a:r>
              <a:rPr lang="en-US" sz="2000" dirty="0">
                <a:solidFill>
                  <a:srgbClr val="2B2C30"/>
                </a:solidFill>
              </a:rPr>
              <a:t>Associate Director, Geosystems Research Institute</a:t>
            </a:r>
          </a:p>
          <a:p>
            <a:pPr>
              <a:lnSpc>
                <a:spcPct val="114000"/>
              </a:lnSpc>
            </a:pPr>
            <a:r>
              <a:rPr lang="en-US" sz="2000" dirty="0">
                <a:solidFill>
                  <a:srgbClr val="2B2C30"/>
                </a:solidFill>
              </a:rPr>
              <a:t>Mississippi State University</a:t>
            </a:r>
          </a:p>
          <a:p>
            <a:pPr>
              <a:lnSpc>
                <a:spcPct val="114000"/>
              </a:lnSpc>
            </a:pPr>
            <a:r>
              <a:rPr lang="en-US" sz="2000" dirty="0">
                <a:solidFill>
                  <a:srgbClr val="2B2C30"/>
                </a:solidFill>
              </a:rPr>
              <a:t>kristine.evans@msstate.edu</a:t>
            </a:r>
          </a:p>
        </p:txBody>
      </p:sp>
      <p:sp>
        <p:nvSpPr>
          <p:cNvPr id="19" name="TextBox 4">
            <a:extLst>
              <a:ext uri="{FF2B5EF4-FFF2-40B4-BE49-F238E27FC236}">
                <a16:creationId xmlns:a16="http://schemas.microsoft.com/office/drawing/2014/main" id="{F6938BE3-59A8-3C1C-7EAD-A77D8F578897}"/>
              </a:ext>
            </a:extLst>
          </p:cNvPr>
          <p:cNvSpPr txBox="1"/>
          <p:nvPr/>
        </p:nvSpPr>
        <p:spPr>
          <a:xfrm>
            <a:off x="1936230" y="2440329"/>
            <a:ext cx="8274570" cy="1453603"/>
          </a:xfrm>
          <a:prstGeom prst="rect">
            <a:avLst/>
          </a:prstGeom>
        </p:spPr>
        <p:txBody>
          <a:bodyPr wrap="square" lIns="0" tIns="0" rIns="0" bIns="0" rtlCol="0" anchor="t">
            <a:spAutoFit/>
          </a:bodyPr>
          <a:lstStyle/>
          <a:p>
            <a:pPr>
              <a:lnSpc>
                <a:spcPct val="114000"/>
              </a:lnSpc>
            </a:pPr>
            <a:r>
              <a:rPr lang="en-US" sz="2400" b="1" dirty="0">
                <a:solidFill>
                  <a:srgbClr val="2B2C30"/>
                </a:solidFill>
              </a:rPr>
              <a:t>Bindu Nanduri, PhD </a:t>
            </a:r>
          </a:p>
          <a:p>
            <a:pPr>
              <a:lnSpc>
                <a:spcPct val="114000"/>
              </a:lnSpc>
            </a:pPr>
            <a:r>
              <a:rPr lang="en-US" sz="2000" dirty="0">
                <a:solidFill>
                  <a:srgbClr val="2B2C30"/>
                </a:solidFill>
              </a:rPr>
              <a:t>Professor, Comparative Biomedical Sciences, College of Veterinary Medicine</a:t>
            </a:r>
          </a:p>
          <a:p>
            <a:pPr>
              <a:lnSpc>
                <a:spcPct val="114000"/>
              </a:lnSpc>
            </a:pPr>
            <a:r>
              <a:rPr lang="en-US" sz="2000" dirty="0">
                <a:solidFill>
                  <a:srgbClr val="2B2C30"/>
                </a:solidFill>
              </a:rPr>
              <a:t>Mississippi State University</a:t>
            </a:r>
          </a:p>
          <a:p>
            <a:pPr>
              <a:lnSpc>
                <a:spcPct val="114000"/>
              </a:lnSpc>
            </a:pPr>
            <a:r>
              <a:rPr lang="en-US" sz="2000" dirty="0">
                <a:solidFill>
                  <a:srgbClr val="2B2C30"/>
                </a:solidFill>
              </a:rPr>
              <a:t>bnanduri@cvm.msstate.edu </a:t>
            </a:r>
          </a:p>
        </p:txBody>
      </p:sp>
    </p:spTree>
    <p:extLst>
      <p:ext uri="{BB962C8B-B14F-4D97-AF65-F5344CB8AC3E}">
        <p14:creationId xmlns:p14="http://schemas.microsoft.com/office/powerpoint/2010/main" val="1006121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8AAF0-0B18-5DC3-C4AA-6EACF0165211}"/>
              </a:ext>
            </a:extLst>
          </p:cNvPr>
          <p:cNvSpPr>
            <a:spLocks noGrp="1"/>
          </p:cNvSpPr>
          <p:nvPr>
            <p:ph idx="1"/>
          </p:nvPr>
        </p:nvSpPr>
        <p:spPr>
          <a:xfrm>
            <a:off x="2736010" y="1086519"/>
            <a:ext cx="13265990" cy="6862764"/>
          </a:xfrm>
        </p:spPr>
        <p:txBody>
          <a:bodyPr>
            <a:normAutofit/>
          </a:bodyPr>
          <a:lstStyle/>
          <a:p>
            <a:pPr marL="0" indent="0">
              <a:buNone/>
            </a:pPr>
            <a:r>
              <a:rPr lang="en-US" dirty="0">
                <a:effectLst/>
                <a:latin typeface="Calibri" panose="020F0502020204030204" pitchFamily="34" charset="0"/>
                <a:ea typeface="Calibri" panose="020F0502020204030204" pitchFamily="34" charset="0"/>
                <a:cs typeface="Times New Roman" panose="02020603050405020304" pitchFamily="18" charset="0"/>
              </a:rPr>
              <a:t>The </a:t>
            </a:r>
            <a:r>
              <a:rPr lang="en-US" dirty="0">
                <a:latin typeface="Calibri" panose="020F0502020204030204" pitchFamily="34" charset="0"/>
                <a:ea typeface="Calibri" panose="020F0502020204030204" pitchFamily="34" charset="0"/>
                <a:cs typeface="Times New Roman" panose="02020603050405020304" pitchFamily="18" charset="0"/>
              </a:rPr>
              <a:t>goal </a:t>
            </a:r>
            <a:r>
              <a:rPr lang="en-US" dirty="0">
                <a:effectLst/>
                <a:latin typeface="Calibri" panose="020F0502020204030204" pitchFamily="34" charset="0"/>
                <a:ea typeface="Calibri" panose="020F0502020204030204" pitchFamily="34" charset="0"/>
                <a:cs typeface="Times New Roman" panose="02020603050405020304" pitchFamily="18" charset="0"/>
              </a:rPr>
              <a:t>is to determine whether a non-invasive method of sampling to detect </a:t>
            </a:r>
            <a:r>
              <a:rPr lang="en-US" i="1" dirty="0">
                <a:effectLst/>
                <a:latin typeface="Calibri" panose="020F0502020204030204" pitchFamily="34" charset="0"/>
                <a:ea typeface="Calibri" panose="020F0502020204030204" pitchFamily="34" charset="0"/>
                <a:cs typeface="Times New Roman" panose="02020603050405020304" pitchFamily="18" charset="0"/>
              </a:rPr>
              <a:t>A. </a:t>
            </a:r>
            <a:r>
              <a:rPr lang="en-US" i="1" dirty="0" err="1">
                <a:effectLst/>
                <a:latin typeface="Calibri" panose="020F0502020204030204" pitchFamily="34" charset="0"/>
                <a:ea typeface="Calibri" panose="020F0502020204030204" pitchFamily="34" charset="0"/>
                <a:cs typeface="Times New Roman" panose="02020603050405020304" pitchFamily="18" charset="0"/>
              </a:rPr>
              <a:t>marginale</a:t>
            </a:r>
            <a:r>
              <a:rPr lang="en-US" dirty="0">
                <a:effectLst/>
                <a:latin typeface="Calibri" panose="020F0502020204030204" pitchFamily="34" charset="0"/>
                <a:ea typeface="Calibri" panose="020F0502020204030204" pitchFamily="34" charset="0"/>
                <a:cs typeface="Times New Roman" panose="02020603050405020304" pitchFamily="18" charset="0"/>
              </a:rPr>
              <a:t> in free-living vector species, may be used to estimate the seroprevalence of anaplasmosis in cattle on the same pastures. </a:t>
            </a:r>
            <a:endParaRPr lang="en-US" dirty="0">
              <a:effectLst/>
              <a:latin typeface="Times New Roman" panose="02020603050405020304" pitchFamily="18" charset="0"/>
              <a:ea typeface="Times"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092784F1-8D9C-F271-6506-9FDDDABFA8F1}"/>
              </a:ext>
            </a:extLst>
          </p:cNvPr>
          <p:cNvSpPr>
            <a:spLocks noGrp="1"/>
          </p:cNvSpPr>
          <p:nvPr>
            <p:ph type="sldNum" sz="quarter" idx="12"/>
          </p:nvPr>
        </p:nvSpPr>
        <p:spPr/>
        <p:txBody>
          <a:bodyPr/>
          <a:lstStyle/>
          <a:p>
            <a:pPr defTabSz="685800"/>
            <a:fld id="{86B28610-23C7-401A-BC94-29C587A81523}" type="slidenum">
              <a:rPr lang="en-US">
                <a:solidFill>
                  <a:prstClr val="black">
                    <a:tint val="75000"/>
                  </a:prstClr>
                </a:solidFill>
                <a:latin typeface="Calibri" panose="020F0502020204030204"/>
              </a:rPr>
              <a:pPr defTabSz="685800"/>
              <a:t>6</a:t>
            </a:fld>
            <a:endParaRPr lang="en-US">
              <a:solidFill>
                <a:prstClr val="black">
                  <a:tint val="75000"/>
                </a:prstClr>
              </a:solidFill>
              <a:latin typeface="Calibri" panose="020F0502020204030204"/>
            </a:endParaRPr>
          </a:p>
        </p:txBody>
      </p:sp>
      <p:sp>
        <p:nvSpPr>
          <p:cNvPr id="9" name="Title 1">
            <a:extLst>
              <a:ext uri="{FF2B5EF4-FFF2-40B4-BE49-F238E27FC236}">
                <a16:creationId xmlns:a16="http://schemas.microsoft.com/office/drawing/2014/main" id="{1A80E025-A34A-106D-96FA-89C2366E3E19}"/>
              </a:ext>
            </a:extLst>
          </p:cNvPr>
          <p:cNvSpPr>
            <a:spLocks noGrp="1"/>
          </p:cNvSpPr>
          <p:nvPr>
            <p:ph type="title"/>
          </p:nvPr>
        </p:nvSpPr>
        <p:spPr>
          <a:xfrm>
            <a:off x="2736009" y="3397313"/>
            <a:ext cx="11830050" cy="1571627"/>
          </a:xfrm>
        </p:spPr>
        <p:txBody>
          <a:bodyPr>
            <a:normAutofit/>
          </a:bodyPr>
          <a:lstStyle/>
          <a:p>
            <a:r>
              <a:rPr lang="en-US" sz="3600" b="1" dirty="0"/>
              <a:t>Objectives</a:t>
            </a:r>
          </a:p>
        </p:txBody>
      </p:sp>
      <p:sp>
        <p:nvSpPr>
          <p:cNvPr id="10" name="Content Placeholder 2">
            <a:extLst>
              <a:ext uri="{FF2B5EF4-FFF2-40B4-BE49-F238E27FC236}">
                <a16:creationId xmlns:a16="http://schemas.microsoft.com/office/drawing/2014/main" id="{28E04092-9C2C-64E9-70DC-B4F3A6B2763C}"/>
              </a:ext>
            </a:extLst>
          </p:cNvPr>
          <p:cNvSpPr txBox="1">
            <a:spLocks/>
          </p:cNvSpPr>
          <p:nvPr/>
        </p:nvSpPr>
        <p:spPr>
          <a:xfrm>
            <a:off x="3453978" y="4517901"/>
            <a:ext cx="11830050" cy="6862764"/>
          </a:xfrm>
          <a:prstGeom prst="rect">
            <a:avLst/>
          </a:prstGeom>
        </p:spPr>
        <p:txBody>
          <a:bodyPr vert="horz" lIns="137160" tIns="68580" rIns="13716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defTabSz="1371600">
              <a:lnSpc>
                <a:spcPct val="107000"/>
              </a:lnSpc>
              <a:spcBef>
                <a:spcPts val="0"/>
              </a:spcBef>
              <a:spcAft>
                <a:spcPts val="1200"/>
              </a:spcAft>
              <a:buFont typeface="Symbol" panose="05050102010706020507" pitchFamily="18" charset="2"/>
              <a:buChar char=""/>
            </a:pPr>
            <a:r>
              <a:rPr lang="en-US" sz="30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Determine the optimal sampling strategy for </a:t>
            </a:r>
            <a:r>
              <a:rPr lang="en-US" sz="30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Dermacentor variabilis</a:t>
            </a:r>
            <a:r>
              <a:rPr lang="en-US" sz="3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US" sz="3000" b="1" dirty="0">
              <a:solidFill>
                <a:prstClr val="black"/>
              </a:solidFill>
              <a:latin typeface="Times New Roman" panose="02020603050405020304" pitchFamily="18" charset="0"/>
              <a:ea typeface="Times" panose="02020603050405020304" pitchFamily="18" charset="0"/>
            </a:endParaRPr>
          </a:p>
          <a:p>
            <a:pPr marL="1114425" lvl="1" indent="-428625" algn="just" defTabSz="1371600">
              <a:lnSpc>
                <a:spcPct val="107000"/>
              </a:lnSpc>
              <a:spcBef>
                <a:spcPts val="0"/>
              </a:spcBef>
              <a:spcAft>
                <a:spcPts val="1200"/>
              </a:spcAft>
              <a:buFont typeface="Courier New" panose="02070309020205020404" pitchFamily="49" charset="0"/>
              <a:buChar char="o"/>
            </a:pPr>
            <a:r>
              <a:rPr lang="en-US" sz="3000" dirty="0">
                <a:solidFill>
                  <a:prstClr val="black"/>
                </a:solidFill>
                <a:latin typeface="Calibri" panose="020F0502020204030204" pitchFamily="34" charset="0"/>
                <a:ea typeface="Calibri" panose="020F0502020204030204" pitchFamily="34" charset="0"/>
                <a:cs typeface="Times New Roman" panose="02020603050405020304" pitchFamily="18" charset="0"/>
              </a:rPr>
              <a:t>Estimate the proportion of </a:t>
            </a:r>
            <a:r>
              <a:rPr lang="en-US" sz="3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 variabilis </a:t>
            </a:r>
            <a:r>
              <a:rPr lang="en-US" sz="3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among ticks captured by dragging</a:t>
            </a:r>
            <a:endParaRPr lang="en-US" sz="3000" dirty="0">
              <a:solidFill>
                <a:prstClr val="black"/>
              </a:solidFill>
              <a:latin typeface="Times New Roman" panose="02020603050405020304" pitchFamily="18" charset="0"/>
              <a:ea typeface="Times" panose="02020603050405020304" pitchFamily="18" charset="0"/>
            </a:endParaRPr>
          </a:p>
          <a:p>
            <a:pPr marL="514350" indent="-514350" algn="just" defTabSz="1371600">
              <a:lnSpc>
                <a:spcPct val="107000"/>
              </a:lnSpc>
              <a:spcBef>
                <a:spcPts val="0"/>
              </a:spcBef>
              <a:spcAft>
                <a:spcPts val="1200"/>
              </a:spcAft>
              <a:buFont typeface="Symbol" panose="05050102010706020507" pitchFamily="18" charset="2"/>
              <a:buChar char=""/>
            </a:pPr>
            <a:r>
              <a:rPr lang="en-US" sz="30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Determine the optimal sampling strategy for </a:t>
            </a:r>
            <a:r>
              <a:rPr lang="en-US" sz="3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female tabanids</a:t>
            </a:r>
            <a:endParaRPr lang="en-US" sz="3000" b="1" dirty="0">
              <a:solidFill>
                <a:prstClr val="black"/>
              </a:solidFill>
              <a:latin typeface="Times New Roman" panose="02020603050405020304" pitchFamily="18" charset="0"/>
              <a:ea typeface="Times" panose="02020603050405020304" pitchFamily="18" charset="0"/>
            </a:endParaRPr>
          </a:p>
          <a:p>
            <a:pPr marL="1114425" lvl="1" indent="-428625" algn="just" defTabSz="1371600">
              <a:lnSpc>
                <a:spcPct val="107000"/>
              </a:lnSpc>
              <a:spcBef>
                <a:spcPts val="0"/>
              </a:spcBef>
              <a:spcAft>
                <a:spcPts val="1200"/>
              </a:spcAft>
              <a:buFont typeface="Courier New" panose="02070309020205020404" pitchFamily="49" charset="0"/>
              <a:buChar char="o"/>
            </a:pPr>
            <a:r>
              <a:rPr lang="en-US" sz="3000" dirty="0">
                <a:solidFill>
                  <a:prstClr val="black"/>
                </a:solidFill>
                <a:latin typeface="Calibri" panose="020F0502020204030204" pitchFamily="34" charset="0"/>
                <a:ea typeface="Calibri" panose="020F0502020204030204" pitchFamily="34" charset="0"/>
                <a:cs typeface="Times New Roman" panose="02020603050405020304" pitchFamily="18" charset="0"/>
              </a:rPr>
              <a:t>Estimate the proportion of female tabanids among insects captured by H-trap</a:t>
            </a:r>
          </a:p>
          <a:p>
            <a:pPr marL="342900" indent="-342900" algn="just" defTabSz="1371600">
              <a:lnSpc>
                <a:spcPct val="107000"/>
              </a:lnSpc>
              <a:spcBef>
                <a:spcPts val="0"/>
              </a:spcBef>
              <a:spcAft>
                <a:spcPts val="1200"/>
              </a:spcAft>
            </a:pPr>
            <a:r>
              <a:rPr lang="en-US" sz="3000" dirty="0">
                <a:solidFill>
                  <a:prstClr val="black"/>
                </a:solidFill>
                <a:latin typeface="Calibri" panose="020F0502020204030204" pitchFamily="34" charset="0"/>
                <a:ea typeface="Calibri" panose="020F0502020204030204" pitchFamily="34" charset="0"/>
                <a:cs typeface="Times New Roman" panose="02020603050405020304" pitchFamily="18" charset="0"/>
              </a:rPr>
              <a:t>Relate to seroprevalence of anaplasmosis in adjacent cattle herds</a:t>
            </a:r>
          </a:p>
          <a:p>
            <a:pPr marL="0" indent="0" algn="just" defTabSz="1371600">
              <a:lnSpc>
                <a:spcPct val="107000"/>
              </a:lnSpc>
              <a:spcBef>
                <a:spcPts val="0"/>
              </a:spcBef>
              <a:spcAft>
                <a:spcPts val="1200"/>
              </a:spcAft>
              <a:buNone/>
            </a:pPr>
            <a:endParaRPr lang="en-US" sz="3000" dirty="0">
              <a:solidFill>
                <a:prstClr val="black"/>
              </a:solidFill>
              <a:latin typeface="Times New Roman" panose="02020603050405020304" pitchFamily="18" charset="0"/>
              <a:ea typeface="Times" panose="02020603050405020304" pitchFamily="18" charset="0"/>
            </a:endParaRPr>
          </a:p>
          <a:p>
            <a:pPr marL="342900" indent="-342900" defTabSz="1371600">
              <a:spcBef>
                <a:spcPts val="1500"/>
              </a:spcBef>
            </a:pPr>
            <a:endParaRPr lang="en-US" sz="3000" dirty="0">
              <a:solidFill>
                <a:prstClr val="black"/>
              </a:solidFill>
              <a:latin typeface="Calibri" panose="020F0502020204030204"/>
            </a:endParaRPr>
          </a:p>
        </p:txBody>
      </p:sp>
    </p:spTree>
    <p:extLst>
      <p:ext uri="{BB962C8B-B14F-4D97-AF65-F5344CB8AC3E}">
        <p14:creationId xmlns:p14="http://schemas.microsoft.com/office/powerpoint/2010/main" val="274556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51C5E-CA1D-5135-A37A-103BD3DC18A3}"/>
              </a:ext>
            </a:extLst>
          </p:cNvPr>
          <p:cNvSpPr>
            <a:spLocks noGrp="1"/>
          </p:cNvSpPr>
          <p:nvPr>
            <p:ph idx="1"/>
          </p:nvPr>
        </p:nvSpPr>
        <p:spPr>
          <a:xfrm>
            <a:off x="2481709" y="4863660"/>
            <a:ext cx="9806621" cy="6862764"/>
          </a:xfrm>
        </p:spPr>
        <p:txBody>
          <a:bodyPr>
            <a:normAutofit/>
          </a:bodyPr>
          <a:lstStyle/>
          <a:p>
            <a:r>
              <a:rPr lang="en-US" sz="3000" dirty="0"/>
              <a:t>In 2023, 860,000 beef cattle on 15,980 farms in Mississippi. 5</a:t>
            </a:r>
            <a:r>
              <a:rPr lang="en-US" sz="3000" baseline="30000" dirty="0"/>
              <a:t>th</a:t>
            </a:r>
            <a:r>
              <a:rPr lang="en-US" sz="3000" dirty="0"/>
              <a:t> largest agriculture commodity in MS</a:t>
            </a:r>
          </a:p>
          <a:p>
            <a:r>
              <a:rPr lang="en-US" sz="3000" dirty="0"/>
              <a:t>Prevalence and risk factors for some production-limiting diseases are not well known</a:t>
            </a:r>
          </a:p>
          <a:p>
            <a:pPr lvl="1"/>
            <a:r>
              <a:rPr lang="en-US" sz="3000" u="sng" dirty="0"/>
              <a:t>Bovine anaplasmosis</a:t>
            </a:r>
          </a:p>
          <a:p>
            <a:pPr lvl="1"/>
            <a:r>
              <a:rPr lang="en-US" sz="3000" u="sng" dirty="0"/>
              <a:t>Bluetongue virus</a:t>
            </a:r>
          </a:p>
          <a:p>
            <a:pPr lvl="1"/>
            <a:r>
              <a:rPr lang="en-US" sz="3000" dirty="0"/>
              <a:t>Bovine leukemia virus</a:t>
            </a:r>
          </a:p>
          <a:p>
            <a:pPr lvl="1"/>
            <a:r>
              <a:rPr lang="en-US" sz="3000" i="1" dirty="0" err="1"/>
              <a:t>Neospora</a:t>
            </a:r>
            <a:r>
              <a:rPr lang="en-US" sz="3000" i="1" dirty="0"/>
              <a:t> caninum</a:t>
            </a:r>
          </a:p>
          <a:p>
            <a:pPr lvl="1"/>
            <a:r>
              <a:rPr lang="en-US" sz="3000" u="sng" dirty="0"/>
              <a:t>Leptospirosis</a:t>
            </a:r>
          </a:p>
          <a:p>
            <a:pPr lvl="1"/>
            <a:r>
              <a:rPr lang="en-US" sz="3000" u="sng" dirty="0"/>
              <a:t>Bovine Viral Diarrhea Virus</a:t>
            </a:r>
          </a:p>
        </p:txBody>
      </p:sp>
      <p:pic>
        <p:nvPicPr>
          <p:cNvPr id="5" name="Picture 4" descr="A group of cows in a field&#10;&#10;Description automatically generated">
            <a:extLst>
              <a:ext uri="{FF2B5EF4-FFF2-40B4-BE49-F238E27FC236}">
                <a16:creationId xmlns:a16="http://schemas.microsoft.com/office/drawing/2014/main" id="{A8B889A6-FE08-CCFD-8D3D-6B8A0BC99A7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874"/>
          <a:stretch/>
        </p:blipFill>
        <p:spPr>
          <a:xfrm>
            <a:off x="12288329" y="4838600"/>
            <a:ext cx="3830129" cy="5448401"/>
          </a:xfrm>
          <a:prstGeom prst="rect">
            <a:avLst/>
          </a:prstGeom>
          <a:effectLst>
            <a:softEdge rad="25400"/>
          </a:effectLst>
        </p:spPr>
      </p:pic>
      <p:sp>
        <p:nvSpPr>
          <p:cNvPr id="7" name="Title 3">
            <a:extLst>
              <a:ext uri="{FF2B5EF4-FFF2-40B4-BE49-F238E27FC236}">
                <a16:creationId xmlns:a16="http://schemas.microsoft.com/office/drawing/2014/main" id="{1FCB5BBA-6F5C-C212-E736-FDD8893ABCF4}"/>
              </a:ext>
            </a:extLst>
          </p:cNvPr>
          <p:cNvSpPr txBox="1">
            <a:spLocks/>
          </p:cNvSpPr>
          <p:nvPr/>
        </p:nvSpPr>
        <p:spPr>
          <a:xfrm>
            <a:off x="2481709" y="0"/>
            <a:ext cx="14330633" cy="3581400"/>
          </a:xfrm>
          <a:prstGeom prst="rect">
            <a:avLst/>
          </a:prstGeom>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371600"/>
            <a:r>
              <a:rPr lang="en-US" sz="4350" b="1" dirty="0">
                <a:solidFill>
                  <a:prstClr val="black"/>
                </a:solidFill>
                <a:latin typeface="Calibri Light" panose="020F0302020204030204"/>
              </a:rPr>
              <a:t>Cross-sectional study: estimate prevalence and identify risk factors associated with diseases of beef cattle in Mississippi</a:t>
            </a:r>
          </a:p>
        </p:txBody>
      </p:sp>
      <p:sp>
        <p:nvSpPr>
          <p:cNvPr id="8" name="Subtitle 4">
            <a:extLst>
              <a:ext uri="{FF2B5EF4-FFF2-40B4-BE49-F238E27FC236}">
                <a16:creationId xmlns:a16="http://schemas.microsoft.com/office/drawing/2014/main" id="{0294E427-0E08-08A8-42FE-AA7D14823979}"/>
              </a:ext>
            </a:extLst>
          </p:cNvPr>
          <p:cNvSpPr txBox="1">
            <a:spLocks/>
          </p:cNvSpPr>
          <p:nvPr/>
        </p:nvSpPr>
        <p:spPr>
          <a:xfrm>
            <a:off x="4134420" y="2389337"/>
            <a:ext cx="13625421" cy="3085337"/>
          </a:xfrm>
          <a:prstGeom prst="rect">
            <a:avLst/>
          </a:prstGeom>
        </p:spPr>
        <p:txBody>
          <a:bodyPr vert="horz" lIns="137160" tIns="68580" rIns="13716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1371600">
              <a:spcBef>
                <a:spcPts val="1500"/>
              </a:spcBef>
            </a:pPr>
            <a:r>
              <a:rPr lang="en-US" sz="2700" dirty="0">
                <a:solidFill>
                  <a:prstClr val="black"/>
                </a:solidFill>
                <a:latin typeface="Calibri" panose="020F0502020204030204"/>
              </a:rPr>
              <a:t>W. Isaac Jumper, DVM, PhD, Dipl. ACVPM </a:t>
            </a:r>
          </a:p>
          <a:p>
            <a:pPr marL="342900" indent="-342900" defTabSz="1371600">
              <a:spcBef>
                <a:spcPts val="1500"/>
              </a:spcBef>
            </a:pPr>
            <a:r>
              <a:rPr lang="en-US" sz="2700" dirty="0">
                <a:solidFill>
                  <a:prstClr val="black"/>
                </a:solidFill>
                <a:latin typeface="Calibri" panose="020F0502020204030204"/>
              </a:rPr>
              <a:t>Carla L. Huston, DVM, PhD, Dipl. ACVPM, Dipl. Epidemiology </a:t>
            </a:r>
          </a:p>
          <a:p>
            <a:pPr marL="342900" indent="-342900" defTabSz="1371600">
              <a:spcBef>
                <a:spcPts val="1500"/>
              </a:spcBef>
            </a:pPr>
            <a:r>
              <a:rPr lang="en-US" sz="2700" dirty="0">
                <a:solidFill>
                  <a:prstClr val="black"/>
                </a:solidFill>
                <a:latin typeface="Calibri" panose="020F0502020204030204"/>
              </a:rPr>
              <a:t>Brandi B. </a:t>
            </a:r>
            <a:r>
              <a:rPr lang="en-US" sz="2700" dirty="0" err="1">
                <a:solidFill>
                  <a:prstClr val="black"/>
                </a:solidFill>
                <a:latin typeface="Calibri" panose="020F0502020204030204"/>
              </a:rPr>
              <a:t>Karisch</a:t>
            </a:r>
            <a:r>
              <a:rPr lang="en-US" sz="2700" dirty="0">
                <a:solidFill>
                  <a:prstClr val="black"/>
                </a:solidFill>
                <a:latin typeface="Calibri" panose="020F0502020204030204"/>
              </a:rPr>
              <a:t>, PhD, Animal and Dairy Sciences</a:t>
            </a:r>
          </a:p>
          <a:p>
            <a:pPr marL="342900" indent="-342900" defTabSz="1371600">
              <a:spcBef>
                <a:spcPts val="1500"/>
              </a:spcBef>
            </a:pPr>
            <a:r>
              <a:rPr lang="en-US" sz="2700" dirty="0">
                <a:solidFill>
                  <a:prstClr val="black"/>
                </a:solidFill>
                <a:latin typeface="Calibri" panose="020F0502020204030204"/>
              </a:rPr>
              <a:t>David R. Smith, DVM, PhD, Dipl. ACVPM, Dipl. Epidemiology</a:t>
            </a:r>
          </a:p>
          <a:p>
            <a:pPr marL="342900" indent="-342900" defTabSz="1371600">
              <a:spcBef>
                <a:spcPts val="1500"/>
              </a:spcBef>
            </a:pPr>
            <a:endParaRPr lang="en-US" sz="2700" dirty="0">
              <a:solidFill>
                <a:prstClr val="black"/>
              </a:solidFill>
              <a:latin typeface="Calibri" panose="020F0502020204030204"/>
            </a:endParaRPr>
          </a:p>
          <a:p>
            <a:pPr marL="342900" indent="-342900" defTabSz="1371600">
              <a:spcBef>
                <a:spcPts val="1500"/>
              </a:spcBef>
            </a:pPr>
            <a:endParaRPr lang="en-US" sz="2700" dirty="0">
              <a:solidFill>
                <a:prstClr val="black"/>
              </a:solidFill>
              <a:latin typeface="Calibri" panose="020F0502020204030204"/>
            </a:endParaRPr>
          </a:p>
        </p:txBody>
      </p:sp>
    </p:spTree>
    <p:extLst>
      <p:ext uri="{BB962C8B-B14F-4D97-AF65-F5344CB8AC3E}">
        <p14:creationId xmlns:p14="http://schemas.microsoft.com/office/powerpoint/2010/main" val="3308213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8428-5E3A-2BDA-766D-C93D04B34C77}"/>
              </a:ext>
            </a:extLst>
          </p:cNvPr>
          <p:cNvSpPr>
            <a:spLocks noGrp="1"/>
          </p:cNvSpPr>
          <p:nvPr>
            <p:ph type="title"/>
          </p:nvPr>
        </p:nvSpPr>
        <p:spPr>
          <a:xfrm>
            <a:off x="2286000" y="3862264"/>
            <a:ext cx="11830050" cy="1571627"/>
          </a:xfrm>
        </p:spPr>
        <p:txBody>
          <a:bodyPr>
            <a:normAutofit/>
          </a:bodyPr>
          <a:lstStyle/>
          <a:p>
            <a:r>
              <a:rPr lang="en-US" sz="4500" dirty="0"/>
              <a:t>Status of sample collection</a:t>
            </a:r>
          </a:p>
        </p:txBody>
      </p:sp>
      <p:sp>
        <p:nvSpPr>
          <p:cNvPr id="3" name="Content Placeholder 2">
            <a:extLst>
              <a:ext uri="{FF2B5EF4-FFF2-40B4-BE49-F238E27FC236}">
                <a16:creationId xmlns:a16="http://schemas.microsoft.com/office/drawing/2014/main" id="{9C2801FD-69EC-D5F4-4D53-EA511C0FE967}"/>
              </a:ext>
            </a:extLst>
          </p:cNvPr>
          <p:cNvSpPr>
            <a:spLocks noGrp="1"/>
          </p:cNvSpPr>
          <p:nvPr>
            <p:ph idx="1"/>
          </p:nvPr>
        </p:nvSpPr>
        <p:spPr>
          <a:xfrm>
            <a:off x="3047821" y="5266019"/>
            <a:ext cx="7678937" cy="6862764"/>
          </a:xfrm>
        </p:spPr>
        <p:txBody>
          <a:bodyPr>
            <a:normAutofit/>
          </a:bodyPr>
          <a:lstStyle/>
          <a:p>
            <a:r>
              <a:rPr lang="en-US" sz="3000" dirty="0"/>
              <a:t>Blood samples collected from cattle in 40 herds in 23 counties across the state</a:t>
            </a:r>
          </a:p>
          <a:p>
            <a:pPr lvl="1"/>
            <a:r>
              <a:rPr lang="en-US" sz="3000" dirty="0"/>
              <a:t>2,112 total serum samples collected</a:t>
            </a:r>
          </a:p>
          <a:p>
            <a:r>
              <a:rPr lang="en-US" sz="3000" dirty="0"/>
              <a:t>Initial sample size calculations have been met (n=40)</a:t>
            </a:r>
          </a:p>
          <a:p>
            <a:pPr lvl="1"/>
            <a:r>
              <a:rPr lang="en-US" sz="3000" dirty="0"/>
              <a:t>Sample collection will continue as herds are available</a:t>
            </a:r>
          </a:p>
          <a:p>
            <a:r>
              <a:rPr lang="en-US" sz="3000" dirty="0"/>
              <a:t>Serum testing currently underway</a:t>
            </a:r>
          </a:p>
          <a:p>
            <a:endParaRPr lang="en-US" sz="3000" dirty="0"/>
          </a:p>
          <a:p>
            <a:pPr marL="514350" lvl="1" indent="0">
              <a:buNone/>
            </a:pPr>
            <a:endParaRPr lang="en-US" sz="3000" dirty="0"/>
          </a:p>
        </p:txBody>
      </p:sp>
      <p:pic>
        <p:nvPicPr>
          <p:cNvPr id="13" name="Picture 12" descr="A person in gloves holding a tube to a black animal&#10;&#10;Description automatically generated with medium confidence">
            <a:extLst>
              <a:ext uri="{FF2B5EF4-FFF2-40B4-BE49-F238E27FC236}">
                <a16:creationId xmlns:a16="http://schemas.microsoft.com/office/drawing/2014/main" id="{ECA1766D-44E0-B185-0844-816749AA2B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40837" y="4105723"/>
            <a:ext cx="3480888" cy="2320592"/>
          </a:xfrm>
          <a:prstGeom prst="rect">
            <a:avLst/>
          </a:prstGeom>
          <a:effectLst>
            <a:softEdge rad="25400"/>
          </a:effectLst>
        </p:spPr>
      </p:pic>
      <p:pic>
        <p:nvPicPr>
          <p:cNvPr id="14" name="Picture 13">
            <a:extLst>
              <a:ext uri="{FF2B5EF4-FFF2-40B4-BE49-F238E27FC236}">
                <a16:creationId xmlns:a16="http://schemas.microsoft.com/office/drawing/2014/main" id="{69D9C38E-27F1-BB18-01D3-8D3C2A12A89F}"/>
              </a:ext>
            </a:extLst>
          </p:cNvPr>
          <p:cNvPicPr>
            <a:picLocks noChangeAspect="1"/>
          </p:cNvPicPr>
          <p:nvPr/>
        </p:nvPicPr>
        <p:blipFill>
          <a:blip r:embed="rId3"/>
          <a:stretch>
            <a:fillRect/>
          </a:stretch>
        </p:blipFill>
        <p:spPr>
          <a:xfrm>
            <a:off x="11367473" y="7325994"/>
            <a:ext cx="4377651" cy="2516187"/>
          </a:xfrm>
          <a:prstGeom prst="rect">
            <a:avLst/>
          </a:prstGeom>
          <a:effectLst>
            <a:softEdge rad="25400"/>
          </a:effectLst>
        </p:spPr>
      </p:pic>
      <p:pic>
        <p:nvPicPr>
          <p:cNvPr id="5" name="Picture 4">
            <a:extLst>
              <a:ext uri="{FF2B5EF4-FFF2-40B4-BE49-F238E27FC236}">
                <a16:creationId xmlns:a16="http://schemas.microsoft.com/office/drawing/2014/main" id="{8E411C90-8802-F749-419C-DD68F3FDE702}"/>
              </a:ext>
            </a:extLst>
          </p:cNvPr>
          <p:cNvPicPr>
            <a:picLocks noChangeAspect="1"/>
          </p:cNvPicPr>
          <p:nvPr/>
        </p:nvPicPr>
        <p:blipFill>
          <a:blip r:embed="rId4"/>
          <a:stretch>
            <a:fillRect/>
          </a:stretch>
        </p:blipFill>
        <p:spPr>
          <a:xfrm>
            <a:off x="13241576" y="2961006"/>
            <a:ext cx="2629673" cy="4245288"/>
          </a:xfrm>
          <a:prstGeom prst="rect">
            <a:avLst/>
          </a:prstGeom>
        </p:spPr>
      </p:pic>
      <p:sp>
        <p:nvSpPr>
          <p:cNvPr id="4" name="Title 1">
            <a:extLst>
              <a:ext uri="{FF2B5EF4-FFF2-40B4-BE49-F238E27FC236}">
                <a16:creationId xmlns:a16="http://schemas.microsoft.com/office/drawing/2014/main" id="{219FD8E6-2817-EE62-533D-0C563ED5F650}"/>
              </a:ext>
            </a:extLst>
          </p:cNvPr>
          <p:cNvSpPr txBox="1">
            <a:spLocks/>
          </p:cNvSpPr>
          <p:nvPr/>
        </p:nvSpPr>
        <p:spPr>
          <a:xfrm>
            <a:off x="2621642" y="-101865"/>
            <a:ext cx="11830050" cy="1571627"/>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371600"/>
            <a:r>
              <a:rPr lang="en-US" sz="6600">
                <a:solidFill>
                  <a:prstClr val="black"/>
                </a:solidFill>
                <a:latin typeface="Calibri Light" panose="020F0302020204030204"/>
              </a:rPr>
              <a:t>Objective</a:t>
            </a:r>
            <a:endParaRPr lang="en-US" sz="6600" dirty="0">
              <a:solidFill>
                <a:prstClr val="black"/>
              </a:solidFill>
              <a:latin typeface="Calibri Light" panose="020F0302020204030204"/>
            </a:endParaRPr>
          </a:p>
        </p:txBody>
      </p:sp>
      <p:sp>
        <p:nvSpPr>
          <p:cNvPr id="6" name="Content Placeholder 2">
            <a:extLst>
              <a:ext uri="{FF2B5EF4-FFF2-40B4-BE49-F238E27FC236}">
                <a16:creationId xmlns:a16="http://schemas.microsoft.com/office/drawing/2014/main" id="{5544B3C8-DBED-92AD-1BEF-6291B122FC29}"/>
              </a:ext>
            </a:extLst>
          </p:cNvPr>
          <p:cNvSpPr txBox="1">
            <a:spLocks/>
          </p:cNvSpPr>
          <p:nvPr/>
        </p:nvSpPr>
        <p:spPr>
          <a:xfrm>
            <a:off x="2407104" y="1216694"/>
            <a:ext cx="11830050" cy="6862764"/>
          </a:xfrm>
          <a:prstGeom prst="rect">
            <a:avLst/>
          </a:prstGeom>
        </p:spPr>
        <p:txBody>
          <a:bodyPr vert="horz" lIns="137160" tIns="68580" rIns="13716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1371600">
              <a:spcBef>
                <a:spcPts val="1500"/>
              </a:spcBef>
            </a:pPr>
            <a:r>
              <a:rPr lang="en-US" sz="4200" dirty="0">
                <a:solidFill>
                  <a:prstClr val="black"/>
                </a:solidFill>
                <a:latin typeface="Calibri" panose="020F0502020204030204"/>
              </a:rPr>
              <a:t>Describe within and between herd prevalence, geographical distribution, as well as management and </a:t>
            </a:r>
            <a:r>
              <a:rPr lang="en-US" sz="3900" dirty="0">
                <a:solidFill>
                  <a:prstClr val="black"/>
                </a:solidFill>
                <a:latin typeface="Calibri" panose="020F0502020204030204"/>
              </a:rPr>
              <a:t>biosecurity</a:t>
            </a:r>
            <a:r>
              <a:rPr lang="en-US" sz="4200" dirty="0">
                <a:solidFill>
                  <a:prstClr val="black"/>
                </a:solidFill>
                <a:latin typeface="Calibri" panose="020F0502020204030204"/>
              </a:rPr>
              <a:t> risk factors for various production-limiting diseases of beef cattle in Mississippi</a:t>
            </a:r>
          </a:p>
        </p:txBody>
      </p:sp>
    </p:spTree>
    <p:extLst>
      <p:ext uri="{BB962C8B-B14F-4D97-AF65-F5344CB8AC3E}">
        <p14:creationId xmlns:p14="http://schemas.microsoft.com/office/powerpoint/2010/main" val="1541309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7767C-3A05-03C2-065E-B31FE56D5FEB}"/>
              </a:ext>
            </a:extLst>
          </p:cNvPr>
          <p:cNvSpPr>
            <a:spLocks noGrp="1"/>
          </p:cNvSpPr>
          <p:nvPr>
            <p:ph type="title"/>
          </p:nvPr>
        </p:nvSpPr>
        <p:spPr/>
        <p:txBody>
          <a:bodyPr>
            <a:normAutofit/>
          </a:bodyPr>
          <a:lstStyle/>
          <a:p>
            <a:r>
              <a:rPr lang="en-US" sz="5400" dirty="0"/>
              <a:t>Preliminary results</a:t>
            </a:r>
          </a:p>
        </p:txBody>
      </p:sp>
      <p:sp>
        <p:nvSpPr>
          <p:cNvPr id="3" name="Content Placeholder 2">
            <a:extLst>
              <a:ext uri="{FF2B5EF4-FFF2-40B4-BE49-F238E27FC236}">
                <a16:creationId xmlns:a16="http://schemas.microsoft.com/office/drawing/2014/main" id="{0888B892-7BCB-C372-4ED2-DDE174C24149}"/>
              </a:ext>
            </a:extLst>
          </p:cNvPr>
          <p:cNvSpPr>
            <a:spLocks noGrp="1"/>
          </p:cNvSpPr>
          <p:nvPr>
            <p:ph idx="1"/>
          </p:nvPr>
        </p:nvSpPr>
        <p:spPr>
          <a:xfrm>
            <a:off x="3090759" y="2893712"/>
            <a:ext cx="11830050" cy="6862764"/>
          </a:xfrm>
        </p:spPr>
        <p:txBody>
          <a:bodyPr>
            <a:normAutofit/>
          </a:bodyPr>
          <a:lstStyle/>
          <a:p>
            <a:r>
              <a:rPr lang="en-US" sz="3000" dirty="0"/>
              <a:t>17/20 herds had at least 1 animal test positive</a:t>
            </a:r>
          </a:p>
          <a:p>
            <a:pPr lvl="1"/>
            <a:r>
              <a:rPr lang="en-US" sz="3000" dirty="0"/>
              <a:t>3 herds had 0 animals test positive</a:t>
            </a:r>
          </a:p>
          <a:p>
            <a:r>
              <a:rPr lang="en-US" sz="3000" dirty="0"/>
              <a:t>Antimicrobials may be used to treat disease or mitigate risk</a:t>
            </a:r>
          </a:p>
          <a:p>
            <a:pPr lvl="1"/>
            <a:r>
              <a:rPr lang="en-US" sz="3000" dirty="0"/>
              <a:t>In-feed antimicrobial use raises stewardship concerns</a:t>
            </a:r>
          </a:p>
          <a:p>
            <a:pPr lvl="1"/>
            <a:endParaRPr lang="en-US" sz="3000" dirty="0"/>
          </a:p>
          <a:p>
            <a:pPr marL="0" indent="0">
              <a:buNone/>
            </a:pPr>
            <a:r>
              <a:rPr lang="en-US" sz="3000" dirty="0"/>
              <a:t>Impact of feeding chlortetracycline (CTC) on BA seroprevalence</a:t>
            </a:r>
          </a:p>
        </p:txBody>
      </p:sp>
      <p:pic>
        <p:nvPicPr>
          <p:cNvPr id="4" name="Picture 3">
            <a:extLst>
              <a:ext uri="{FF2B5EF4-FFF2-40B4-BE49-F238E27FC236}">
                <a16:creationId xmlns:a16="http://schemas.microsoft.com/office/drawing/2014/main" id="{68F1D289-6926-EF08-3F5D-924B30FD4976}"/>
              </a:ext>
            </a:extLst>
          </p:cNvPr>
          <p:cNvPicPr>
            <a:picLocks noChangeAspect="1"/>
          </p:cNvPicPr>
          <p:nvPr/>
        </p:nvPicPr>
        <p:blipFill>
          <a:blip r:embed="rId2"/>
          <a:stretch>
            <a:fillRect/>
          </a:stretch>
        </p:blipFill>
        <p:spPr>
          <a:xfrm>
            <a:off x="2736011" y="7082183"/>
            <a:ext cx="12417033" cy="2248863"/>
          </a:xfrm>
          <a:prstGeom prst="rect">
            <a:avLst/>
          </a:prstGeom>
        </p:spPr>
      </p:pic>
    </p:spTree>
    <p:extLst>
      <p:ext uri="{BB962C8B-B14F-4D97-AF65-F5344CB8AC3E}">
        <p14:creationId xmlns:p14="http://schemas.microsoft.com/office/powerpoint/2010/main" val="2184032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SU_Maroon&amp;Grey">
  <a:themeElements>
    <a:clrScheme name="MSU Colors">
      <a:dk1>
        <a:srgbClr val="000000"/>
      </a:dk1>
      <a:lt1>
        <a:srgbClr val="FFFFFF"/>
      </a:lt1>
      <a:dk2>
        <a:srgbClr val="5D1724"/>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MSU_Maroon&amp;Grey">
  <a:themeElements>
    <a:clrScheme name="MSU Colors">
      <a:dk1>
        <a:srgbClr val="000000"/>
      </a:dk1>
      <a:lt1>
        <a:srgbClr val="FFFFFF"/>
      </a:lt1>
      <a:dk2>
        <a:srgbClr val="5D1724"/>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TotalTime>
  <Words>4623</Words>
  <Application>Microsoft Office PowerPoint</Application>
  <PresentationFormat>Custom</PresentationFormat>
  <Paragraphs>555</Paragraphs>
  <Slides>58</Slides>
  <Notes>15</Notes>
  <HiddenSlides>26</HiddenSlides>
  <MMClips>1</MMClips>
  <ScaleCrop>false</ScaleCrop>
  <HeadingPairs>
    <vt:vector size="6" baseType="variant">
      <vt:variant>
        <vt:lpstr>Fonts Used</vt:lpstr>
      </vt:variant>
      <vt:variant>
        <vt:i4>23</vt:i4>
      </vt:variant>
      <vt:variant>
        <vt:lpstr>Theme</vt:lpstr>
      </vt:variant>
      <vt:variant>
        <vt:i4>6</vt:i4>
      </vt:variant>
      <vt:variant>
        <vt:lpstr>Slide Titles</vt:lpstr>
      </vt:variant>
      <vt:variant>
        <vt:i4>58</vt:i4>
      </vt:variant>
    </vt:vector>
  </HeadingPairs>
  <TitlesOfParts>
    <vt:vector size="87" baseType="lpstr">
      <vt:lpstr>Abadi Extra Light</vt:lpstr>
      <vt:lpstr>Neue Swift</vt:lpstr>
      <vt:lpstr>Aptos</vt:lpstr>
      <vt:lpstr>Public Sans Bold Italics</vt:lpstr>
      <vt:lpstr>Calibri Light</vt:lpstr>
      <vt:lpstr>Palatino Linotype</vt:lpstr>
      <vt:lpstr>Helvetica Neue Light</vt:lpstr>
      <vt:lpstr>Calibri</vt:lpstr>
      <vt:lpstr>Public Sans</vt:lpstr>
      <vt:lpstr>Courier New</vt:lpstr>
      <vt:lpstr>凸版文久見出しゴシック エクストラボールド</vt:lpstr>
      <vt:lpstr>Berlin Sans FB</vt:lpstr>
      <vt:lpstr>Helvetica Neue Medium</vt:lpstr>
      <vt:lpstr>Open Sans</vt:lpstr>
      <vt:lpstr>Wingdings</vt:lpstr>
      <vt:lpstr>Public Sans Bold</vt:lpstr>
      <vt:lpstr>Anton</vt:lpstr>
      <vt:lpstr>Arial</vt:lpstr>
      <vt:lpstr>Century Gothic</vt:lpstr>
      <vt:lpstr>Gill Sans</vt:lpstr>
      <vt:lpstr>Times New Roman</vt:lpstr>
      <vt:lpstr>Athelas</vt:lpstr>
      <vt:lpstr>Symbol</vt:lpstr>
      <vt:lpstr>Office Theme</vt:lpstr>
      <vt:lpstr>1_MSU_Maroon&amp;Grey</vt:lpstr>
      <vt:lpstr>1_Office Theme</vt:lpstr>
      <vt:lpstr>2_Office Theme</vt:lpstr>
      <vt:lpstr>3_Office Theme</vt:lpstr>
      <vt:lpstr>2_MSU_Maroon&amp;Grey</vt:lpstr>
      <vt:lpstr>PowerPoint Presentation</vt:lpstr>
      <vt:lpstr>PowerPoint Presentation</vt:lpstr>
      <vt:lpstr>PowerPoint Presentation</vt:lpstr>
      <vt:lpstr>Diagnostic approaches for rapid detection of herd-level infections</vt:lpstr>
      <vt:lpstr>Use of arthropod vectors to classify cattle herds by anaplasmosis infection status</vt:lpstr>
      <vt:lpstr>Objectives</vt:lpstr>
      <vt:lpstr>PowerPoint Presentation</vt:lpstr>
      <vt:lpstr>Status of sample collection</vt:lpstr>
      <vt:lpstr>Preliminary results</vt:lpstr>
      <vt:lpstr>PowerPoint Presentation</vt:lpstr>
      <vt:lpstr>Test performance of normal saline as a transport medium for detection of Tritrichomonas foetus in cattle herds by qRT-PCR</vt:lpstr>
      <vt:lpstr>PowerPoint Presentation</vt:lpstr>
      <vt:lpstr>PowerPoint Presentation</vt:lpstr>
      <vt:lpstr>PowerPoint Presentation</vt:lpstr>
      <vt:lpstr>PowerPoint Presentation</vt:lpstr>
      <vt:lpstr>Graph is Everywhere</vt:lpstr>
      <vt:lpstr>PowerPoint Presentation</vt:lpstr>
      <vt:lpstr>PowerPoint Presentation</vt:lpstr>
      <vt:lpstr>PowerPoint Presentation</vt:lpstr>
      <vt:lpstr>PowerPoint Presentation</vt:lpstr>
      <vt:lpstr>Realtime Animal Health Monitoring</vt:lpstr>
      <vt:lpstr>PowerPoint Presentation</vt:lpstr>
      <vt:lpstr>Research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USDA ARS/MSU Presentation</dc:title>
  <dc:creator>kristine</dc:creator>
  <cp:lastModifiedBy>Cartwright, Dixie</cp:lastModifiedBy>
  <cp:revision>24</cp:revision>
  <dcterms:created xsi:type="dcterms:W3CDTF">2006-08-16T00:00:00Z</dcterms:created>
  <dcterms:modified xsi:type="dcterms:W3CDTF">2024-05-21T18:03:27Z</dcterms:modified>
  <dc:identifier>DAF952NXau8</dc:identifier>
</cp:coreProperties>
</file>